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8" r:id="rId2"/>
    <p:sldId id="269" r:id="rId3"/>
    <p:sldId id="270" r:id="rId4"/>
    <p:sldId id="336" r:id="rId5"/>
    <p:sldId id="306" r:id="rId6"/>
    <p:sldId id="338" r:id="rId7"/>
    <p:sldId id="271" r:id="rId8"/>
    <p:sldId id="339" r:id="rId9"/>
    <p:sldId id="308" r:id="rId10"/>
    <p:sldId id="323" r:id="rId11"/>
    <p:sldId id="344" r:id="rId12"/>
    <p:sldId id="353" r:id="rId13"/>
    <p:sldId id="363" r:id="rId14"/>
    <p:sldId id="364" r:id="rId15"/>
    <p:sldId id="365" r:id="rId16"/>
    <p:sldId id="366" r:id="rId17"/>
    <p:sldId id="354" r:id="rId18"/>
    <p:sldId id="340" r:id="rId19"/>
    <p:sldId id="341" r:id="rId20"/>
    <p:sldId id="342" r:id="rId21"/>
    <p:sldId id="33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077B"/>
    <a:srgbClr val="0391BF"/>
    <a:srgbClr val="004785"/>
    <a:srgbClr val="092869"/>
    <a:srgbClr val="0096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3792" autoAdjust="0"/>
  </p:normalViewPr>
  <p:slideViewPr>
    <p:cSldViewPr snapToGrid="0">
      <p:cViewPr varScale="1">
        <p:scale>
          <a:sx n="64" d="100"/>
          <a:sy n="64" d="100"/>
        </p:scale>
        <p:origin x="7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8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0B7F3C-B3BF-49DB-9F8C-FDD0CB35DC81}" type="doc">
      <dgm:prSet loTypeId="urn:microsoft.com/office/officeart/2009/3/layout/StepUp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2267C2-1F4A-42DA-B753-4875D23E3ACA}">
      <dgm:prSet phldrT="[Text]" custT="1"/>
      <dgm:spPr>
        <a:xfrm>
          <a:off x="256625" y="1675246"/>
          <a:ext cx="2327947" cy="204058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800" b="1" dirty="0">
              <a:solidFill>
                <a:srgbClr val="004380"/>
              </a:solidFill>
              <a:latin typeface="Arial"/>
              <a:ea typeface="+mn-ea"/>
              <a:cs typeface="+mn-cs"/>
            </a:rPr>
            <a:t>Phase 1 (2016-2019)</a:t>
          </a:r>
        </a:p>
        <a:p>
          <a:r>
            <a:rPr lang="en-US" sz="1600" dirty="0">
              <a:solidFill>
                <a:srgbClr val="004380"/>
              </a:solidFill>
              <a:latin typeface="Arial"/>
              <a:ea typeface="+mn-ea"/>
              <a:cs typeface="+mn-cs"/>
            </a:rPr>
            <a:t>IT Connectivity</a:t>
          </a:r>
        </a:p>
        <a:p>
          <a:r>
            <a:rPr lang="en-US" sz="1600" dirty="0">
              <a:solidFill>
                <a:srgbClr val="004380"/>
              </a:solidFill>
              <a:latin typeface="Arial"/>
              <a:ea typeface="+mn-ea"/>
              <a:cs typeface="+mn-cs"/>
            </a:rPr>
            <a:t>National Data</a:t>
          </a:r>
        </a:p>
        <a:p>
          <a:r>
            <a:rPr lang="en-US" sz="1600" dirty="0">
              <a:solidFill>
                <a:srgbClr val="004380"/>
              </a:solidFill>
              <a:latin typeface="Arial"/>
              <a:ea typeface="+mn-ea"/>
              <a:cs typeface="+mn-cs"/>
            </a:rPr>
            <a:t>Workforce pilots</a:t>
          </a:r>
        </a:p>
      </dgm:t>
    </dgm:pt>
    <dgm:pt modelId="{50E47A27-C8D3-4964-8903-5260E1D2C0F3}" type="parTrans" cxnId="{FD8825B4-187A-4086-8B88-1C1178A751BB}">
      <dgm:prSet/>
      <dgm:spPr/>
      <dgm:t>
        <a:bodyPr/>
        <a:lstStyle/>
        <a:p>
          <a:endParaRPr lang="en-US" sz="2400"/>
        </a:p>
      </dgm:t>
    </dgm:pt>
    <dgm:pt modelId="{399AB8BD-07E9-42E0-B74F-8A50E8B899F2}" type="sibTrans" cxnId="{FD8825B4-187A-4086-8B88-1C1178A751BB}">
      <dgm:prSet/>
      <dgm:spPr/>
      <dgm:t>
        <a:bodyPr/>
        <a:lstStyle/>
        <a:p>
          <a:endParaRPr lang="en-US" sz="2400"/>
        </a:p>
      </dgm:t>
    </dgm:pt>
    <dgm:pt modelId="{F249DD09-5EDA-4689-AD7C-D74A64897C8A}">
      <dgm:prSet phldrT="[Text]" custT="1"/>
      <dgm:spPr>
        <a:xfrm>
          <a:off x="5956350" y="264843"/>
          <a:ext cx="2327947" cy="204058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800" b="1" dirty="0">
              <a:solidFill>
                <a:srgbClr val="004380"/>
              </a:solidFill>
              <a:latin typeface="Arial"/>
              <a:ea typeface="+mn-ea"/>
              <a:cs typeface="+mn-cs"/>
            </a:rPr>
            <a:t>Beyond Phase 2</a:t>
          </a:r>
        </a:p>
        <a:p>
          <a:r>
            <a:rPr lang="en-US" sz="1600" dirty="0">
              <a:solidFill>
                <a:srgbClr val="004380"/>
              </a:solidFill>
              <a:latin typeface="Arial"/>
              <a:ea typeface="+mn-ea"/>
              <a:cs typeface="+mn-cs"/>
            </a:rPr>
            <a:t>Business as usual</a:t>
          </a:r>
        </a:p>
        <a:p>
          <a:r>
            <a:rPr lang="en-US" sz="1600" dirty="0">
              <a:solidFill>
                <a:srgbClr val="004380"/>
              </a:solidFill>
              <a:latin typeface="Arial"/>
              <a:ea typeface="+mn-ea"/>
              <a:cs typeface="+mn-cs"/>
            </a:rPr>
            <a:t>Transformation projects</a:t>
          </a:r>
        </a:p>
        <a:p>
          <a:r>
            <a:rPr lang="en-US" sz="1600" dirty="0">
              <a:solidFill>
                <a:srgbClr val="004380"/>
              </a:solidFill>
              <a:latin typeface="Arial"/>
              <a:ea typeface="+mn-ea"/>
              <a:cs typeface="+mn-cs"/>
            </a:rPr>
            <a:t>Continuous improvement</a:t>
          </a:r>
        </a:p>
      </dgm:t>
    </dgm:pt>
    <dgm:pt modelId="{CC5FCB78-97C7-4F9B-A18C-718C7CDBFDD4}" type="parTrans" cxnId="{E5D0B620-CCE9-47C3-9320-FE90B5D185CA}">
      <dgm:prSet/>
      <dgm:spPr/>
      <dgm:t>
        <a:bodyPr/>
        <a:lstStyle/>
        <a:p>
          <a:endParaRPr lang="en-US" sz="2400"/>
        </a:p>
      </dgm:t>
    </dgm:pt>
    <dgm:pt modelId="{BF61161E-E955-43A8-B7C5-72D21C4D7AAF}" type="sibTrans" cxnId="{E5D0B620-CCE9-47C3-9320-FE90B5D185CA}">
      <dgm:prSet/>
      <dgm:spPr/>
      <dgm:t>
        <a:bodyPr/>
        <a:lstStyle/>
        <a:p>
          <a:endParaRPr lang="en-US" sz="2400"/>
        </a:p>
      </dgm:t>
    </dgm:pt>
    <dgm:pt modelId="{E745F9AB-E529-4A73-B722-9C773D6A2239}">
      <dgm:prSet phldrT="[Text]" custT="1"/>
      <dgm:spPr>
        <a:xfrm>
          <a:off x="3168341" y="1060402"/>
          <a:ext cx="2678583" cy="204058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dirty="0">
              <a:solidFill>
                <a:srgbClr val="004380"/>
              </a:solidFill>
              <a:latin typeface="Arial"/>
              <a:ea typeface="+mn-ea"/>
              <a:cs typeface="+mn-cs"/>
            </a:rPr>
            <a:t>Phase 2 (2020-2023)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600" dirty="0">
              <a:solidFill>
                <a:srgbClr val="004380"/>
              </a:solidFill>
              <a:latin typeface="Arial"/>
              <a:ea typeface="+mn-ea"/>
              <a:cs typeface="+mn-cs"/>
            </a:rPr>
            <a:t>Vision &amp; Target Operating Model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>
              <a:solidFill>
                <a:srgbClr val="004380"/>
              </a:solidFill>
              <a:latin typeface="Arial"/>
              <a:ea typeface="+mn-ea"/>
              <a:cs typeface="+mn-cs"/>
            </a:rPr>
            <a:t>National Reporting Bank</a:t>
          </a:r>
        </a:p>
        <a:p>
          <a:pPr lvl="0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600" dirty="0">
              <a:solidFill>
                <a:srgbClr val="004380"/>
              </a:solidFill>
              <a:latin typeface="Arial"/>
              <a:ea typeface="+mn-ea"/>
              <a:cs typeface="+mn-cs"/>
            </a:rPr>
            <a:t>Advancing Practice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dirty="0">
              <a:solidFill>
                <a:srgbClr val="004380"/>
              </a:solidFill>
              <a:latin typeface="Arial"/>
              <a:ea typeface="+mn-ea"/>
              <a:cs typeface="+mn-cs"/>
            </a:rPr>
            <a:t>Clinical Decision Support</a:t>
          </a:r>
        </a:p>
        <a:p>
          <a:pPr marL="0" marR="0" lvl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600" dirty="0">
              <a:solidFill>
                <a:srgbClr val="004380"/>
              </a:solidFill>
              <a:latin typeface="Arial"/>
              <a:ea typeface="+mn-ea"/>
              <a:cs typeface="+mn-cs"/>
            </a:rPr>
            <a:t>Artificial Intelligence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dirty="0">
              <a:solidFill>
                <a:srgbClr val="004380"/>
              </a:solidFill>
              <a:latin typeface="Arial"/>
              <a:ea typeface="+mn-ea"/>
              <a:cs typeface="+mn-cs"/>
            </a:rPr>
            <a:t>Workforce Planning</a:t>
          </a:r>
        </a:p>
      </dgm:t>
    </dgm:pt>
    <dgm:pt modelId="{10F66D0C-EE1B-4B17-A6BD-FB787B6F07DE}" type="sibTrans" cxnId="{CE92EBFC-5DE7-4081-9921-1F280B165C54}">
      <dgm:prSet/>
      <dgm:spPr/>
      <dgm:t>
        <a:bodyPr/>
        <a:lstStyle/>
        <a:p>
          <a:endParaRPr lang="en-US" sz="2400"/>
        </a:p>
      </dgm:t>
    </dgm:pt>
    <dgm:pt modelId="{5AF15325-C207-4A00-9A25-B41085262F9B}" type="parTrans" cxnId="{CE92EBFC-5DE7-4081-9921-1F280B165C54}">
      <dgm:prSet/>
      <dgm:spPr/>
      <dgm:t>
        <a:bodyPr/>
        <a:lstStyle/>
        <a:p>
          <a:endParaRPr lang="en-US" sz="2400"/>
        </a:p>
      </dgm:t>
    </dgm:pt>
    <dgm:pt modelId="{93701AC9-62C8-4242-B406-5D441DE46B1F}" type="pres">
      <dgm:prSet presAssocID="{440B7F3C-B3BF-49DB-9F8C-FDD0CB35DC8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2163796-FAFF-4895-8922-6AEE5B82541D}" type="pres">
      <dgm:prSet presAssocID="{762267C2-1F4A-42DA-B753-4875D23E3ACA}" presName="composite" presStyleCnt="0"/>
      <dgm:spPr/>
    </dgm:pt>
    <dgm:pt modelId="{C88B07F7-F119-4C19-A0F2-80EFE96C8B18}" type="pres">
      <dgm:prSet presAssocID="{762267C2-1F4A-42DA-B753-4875D23E3ACA}" presName="LShape" presStyleLbl="alignNode1" presStyleIdx="0" presStyleCnt="5"/>
      <dgm:spPr>
        <a:xfrm rot="5400000">
          <a:off x="515299" y="904809"/>
          <a:ext cx="1549642" cy="2578570"/>
        </a:xfrm>
        <a:prstGeom prst="corner">
          <a:avLst>
            <a:gd name="adj1" fmla="val 16120"/>
            <a:gd name="adj2" fmla="val 16110"/>
          </a:avLst>
        </a:prstGeom>
        <a:solidFill>
          <a:srgbClr val="0391BF"/>
        </a:solidFill>
        <a:ln w="9525" cap="flat" cmpd="sng" algn="ctr">
          <a:solidFill>
            <a:srgbClr val="0391BF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821BE34D-BE94-483E-AB09-9ED4D0F11905}" type="pres">
      <dgm:prSet presAssocID="{762267C2-1F4A-42DA-B753-4875D23E3ACA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68D512-98EA-4861-9D9B-78EB562A502E}" type="pres">
      <dgm:prSet presAssocID="{762267C2-1F4A-42DA-B753-4875D23E3ACA}" presName="Triangle" presStyleLbl="alignNode1" presStyleIdx="1" presStyleCnt="5" custLinFactNeighborX="-12103" custLinFactNeighborY="-11529"/>
      <dgm:spPr>
        <a:xfrm>
          <a:off x="2145337" y="714972"/>
          <a:ext cx="439235" cy="439235"/>
        </a:xfrm>
        <a:prstGeom prst="triangle">
          <a:avLst>
            <a:gd name="adj" fmla="val 100000"/>
          </a:avLst>
        </a:prstGeom>
        <a:solidFill>
          <a:srgbClr val="0391BF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853B71B5-C80B-47C1-BB68-BCC953364C0E}" type="pres">
      <dgm:prSet presAssocID="{399AB8BD-07E9-42E0-B74F-8A50E8B899F2}" presName="sibTrans" presStyleCnt="0"/>
      <dgm:spPr/>
    </dgm:pt>
    <dgm:pt modelId="{4E0A36EC-1565-42D1-B54C-EFF3BE3FF514}" type="pres">
      <dgm:prSet presAssocID="{399AB8BD-07E9-42E0-B74F-8A50E8B899F2}" presName="space" presStyleCnt="0"/>
      <dgm:spPr/>
    </dgm:pt>
    <dgm:pt modelId="{4CC7AD66-7C28-4BBB-87AD-57EB2F1D294E}" type="pres">
      <dgm:prSet presAssocID="{E745F9AB-E529-4A73-B722-9C773D6A2239}" presName="composite" presStyleCnt="0"/>
      <dgm:spPr/>
    </dgm:pt>
    <dgm:pt modelId="{F7E9C70D-A818-47BF-86E3-98D55352FB5C}" type="pres">
      <dgm:prSet presAssocID="{E745F9AB-E529-4A73-B722-9C773D6A2239}" presName="LShape" presStyleLbl="alignNode1" presStyleIdx="2" presStyleCnt="5"/>
      <dgm:spPr>
        <a:xfrm rot="5400000">
          <a:off x="3365162" y="199608"/>
          <a:ext cx="1549642" cy="2578570"/>
        </a:xfrm>
        <a:prstGeom prst="corner">
          <a:avLst>
            <a:gd name="adj1" fmla="val 16120"/>
            <a:gd name="adj2" fmla="val 16110"/>
          </a:avLst>
        </a:prstGeom>
        <a:solidFill>
          <a:srgbClr val="0391BF"/>
        </a:solidFill>
        <a:ln w="9525" cap="flat" cmpd="sng" algn="ctr">
          <a:solidFill>
            <a:srgbClr val="0391BF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556AF054-831F-400A-8024-94F85DFE62F7}" type="pres">
      <dgm:prSet presAssocID="{E745F9AB-E529-4A73-B722-9C773D6A2239}" presName="ParentText" presStyleLbl="revTx" presStyleIdx="1" presStyleCnt="3" custScaleX="115062" custLinFactNeighborX="10188" custLinFactNeighborY="44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8F481-4AF9-41A5-8873-E5BE748BA5EC}" type="pres">
      <dgm:prSet presAssocID="{E745F9AB-E529-4A73-B722-9C773D6A2239}" presName="Triangle" presStyleLbl="alignNode1" presStyleIdx="3" presStyleCnt="5"/>
      <dgm:spPr>
        <a:xfrm>
          <a:off x="4995200" y="9770"/>
          <a:ext cx="439235" cy="439235"/>
        </a:xfrm>
        <a:prstGeom prst="triangle">
          <a:avLst>
            <a:gd name="adj" fmla="val 100000"/>
          </a:avLst>
        </a:prstGeom>
        <a:solidFill>
          <a:srgbClr val="0391BF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7EFFE358-D40A-4944-B03F-E765737D69E1}" type="pres">
      <dgm:prSet presAssocID="{10F66D0C-EE1B-4B17-A6BD-FB787B6F07DE}" presName="sibTrans" presStyleCnt="0"/>
      <dgm:spPr/>
    </dgm:pt>
    <dgm:pt modelId="{95754B61-0437-4532-8C95-95DA84DE994E}" type="pres">
      <dgm:prSet presAssocID="{10F66D0C-EE1B-4B17-A6BD-FB787B6F07DE}" presName="space" presStyleCnt="0"/>
      <dgm:spPr/>
    </dgm:pt>
    <dgm:pt modelId="{44763BFB-FE74-4752-B700-11147FB31F26}" type="pres">
      <dgm:prSet presAssocID="{F249DD09-5EDA-4689-AD7C-D74A64897C8A}" presName="composite" presStyleCnt="0"/>
      <dgm:spPr/>
    </dgm:pt>
    <dgm:pt modelId="{BC3E4C56-8D22-4C84-85F7-139B1D4D45CC}" type="pres">
      <dgm:prSet presAssocID="{F249DD09-5EDA-4689-AD7C-D74A64897C8A}" presName="LShape" presStyleLbl="alignNode1" presStyleIdx="4" presStyleCnt="5"/>
      <dgm:spPr>
        <a:xfrm rot="5400000">
          <a:off x="6215024" y="-505593"/>
          <a:ext cx="1549642" cy="2578570"/>
        </a:xfrm>
        <a:prstGeom prst="corner">
          <a:avLst>
            <a:gd name="adj1" fmla="val 16120"/>
            <a:gd name="adj2" fmla="val 16110"/>
          </a:avLst>
        </a:prstGeom>
        <a:solidFill>
          <a:srgbClr val="0391BF"/>
        </a:solidFill>
        <a:ln w="9525" cap="flat" cmpd="sng" algn="ctr">
          <a:solidFill>
            <a:srgbClr val="0391BF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D130FDD1-B0F0-40DD-941C-A59E51A5E947}" type="pres">
      <dgm:prSet presAssocID="{F249DD09-5EDA-4689-AD7C-D74A64897C8A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D0B620-CCE9-47C3-9320-FE90B5D185CA}" srcId="{440B7F3C-B3BF-49DB-9F8C-FDD0CB35DC81}" destId="{F249DD09-5EDA-4689-AD7C-D74A64897C8A}" srcOrd="2" destOrd="0" parTransId="{CC5FCB78-97C7-4F9B-A18C-718C7CDBFDD4}" sibTransId="{BF61161E-E955-43A8-B7C5-72D21C4D7AAF}"/>
    <dgm:cxn modelId="{FD8825B4-187A-4086-8B88-1C1178A751BB}" srcId="{440B7F3C-B3BF-49DB-9F8C-FDD0CB35DC81}" destId="{762267C2-1F4A-42DA-B753-4875D23E3ACA}" srcOrd="0" destOrd="0" parTransId="{50E47A27-C8D3-4964-8903-5260E1D2C0F3}" sibTransId="{399AB8BD-07E9-42E0-B74F-8A50E8B899F2}"/>
    <dgm:cxn modelId="{CE92EBFC-5DE7-4081-9921-1F280B165C54}" srcId="{440B7F3C-B3BF-49DB-9F8C-FDD0CB35DC81}" destId="{E745F9AB-E529-4A73-B722-9C773D6A2239}" srcOrd="1" destOrd="0" parTransId="{5AF15325-C207-4A00-9A25-B41085262F9B}" sibTransId="{10F66D0C-EE1B-4B17-A6BD-FB787B6F07DE}"/>
    <dgm:cxn modelId="{F4A9BB47-9EF4-45C5-B18F-7586B9118842}" type="presOf" srcId="{F249DD09-5EDA-4689-AD7C-D74A64897C8A}" destId="{D130FDD1-B0F0-40DD-941C-A59E51A5E947}" srcOrd="0" destOrd="0" presId="urn:microsoft.com/office/officeart/2009/3/layout/StepUpProcess"/>
    <dgm:cxn modelId="{E7FBCF19-76A3-4DB8-B4F1-D3618B2FB6CA}" type="presOf" srcId="{440B7F3C-B3BF-49DB-9F8C-FDD0CB35DC81}" destId="{93701AC9-62C8-4242-B406-5D441DE46B1F}" srcOrd="0" destOrd="0" presId="urn:microsoft.com/office/officeart/2009/3/layout/StepUpProcess"/>
    <dgm:cxn modelId="{81D4E87D-D4B8-4BFD-A20E-4DD992955EEE}" type="presOf" srcId="{E745F9AB-E529-4A73-B722-9C773D6A2239}" destId="{556AF054-831F-400A-8024-94F85DFE62F7}" srcOrd="0" destOrd="0" presId="urn:microsoft.com/office/officeart/2009/3/layout/StepUpProcess"/>
    <dgm:cxn modelId="{96A59CA0-A405-4892-871D-7F399F4D76A6}" type="presOf" srcId="{762267C2-1F4A-42DA-B753-4875D23E3ACA}" destId="{821BE34D-BE94-483E-AB09-9ED4D0F11905}" srcOrd="0" destOrd="0" presId="urn:microsoft.com/office/officeart/2009/3/layout/StepUpProcess"/>
    <dgm:cxn modelId="{25D1DA63-D390-4737-8CE6-834CE3BD9E60}" type="presParOf" srcId="{93701AC9-62C8-4242-B406-5D441DE46B1F}" destId="{D2163796-FAFF-4895-8922-6AEE5B82541D}" srcOrd="0" destOrd="0" presId="urn:microsoft.com/office/officeart/2009/3/layout/StepUpProcess"/>
    <dgm:cxn modelId="{64511FE8-A663-4DCF-A74A-C0A69278812F}" type="presParOf" srcId="{D2163796-FAFF-4895-8922-6AEE5B82541D}" destId="{C88B07F7-F119-4C19-A0F2-80EFE96C8B18}" srcOrd="0" destOrd="0" presId="urn:microsoft.com/office/officeart/2009/3/layout/StepUpProcess"/>
    <dgm:cxn modelId="{D98DDA49-5FFD-4761-B442-B6EACC755352}" type="presParOf" srcId="{D2163796-FAFF-4895-8922-6AEE5B82541D}" destId="{821BE34D-BE94-483E-AB09-9ED4D0F11905}" srcOrd="1" destOrd="0" presId="urn:microsoft.com/office/officeart/2009/3/layout/StepUpProcess"/>
    <dgm:cxn modelId="{E551A017-F2ED-4BFA-A48E-BED99BF4EC1F}" type="presParOf" srcId="{D2163796-FAFF-4895-8922-6AEE5B82541D}" destId="{AF68D512-98EA-4861-9D9B-78EB562A502E}" srcOrd="2" destOrd="0" presId="urn:microsoft.com/office/officeart/2009/3/layout/StepUpProcess"/>
    <dgm:cxn modelId="{B6AF6197-64EA-4071-9A79-DD8AF836F00D}" type="presParOf" srcId="{93701AC9-62C8-4242-B406-5D441DE46B1F}" destId="{853B71B5-C80B-47C1-BB68-BCC953364C0E}" srcOrd="1" destOrd="0" presId="urn:microsoft.com/office/officeart/2009/3/layout/StepUpProcess"/>
    <dgm:cxn modelId="{54A16D4A-47C5-402D-B3C5-D45E389A67DA}" type="presParOf" srcId="{853B71B5-C80B-47C1-BB68-BCC953364C0E}" destId="{4E0A36EC-1565-42D1-B54C-EFF3BE3FF514}" srcOrd="0" destOrd="0" presId="urn:microsoft.com/office/officeart/2009/3/layout/StepUpProcess"/>
    <dgm:cxn modelId="{9553AC85-E1C1-4D99-8330-FD6BAB3625C6}" type="presParOf" srcId="{93701AC9-62C8-4242-B406-5D441DE46B1F}" destId="{4CC7AD66-7C28-4BBB-87AD-57EB2F1D294E}" srcOrd="2" destOrd="0" presId="urn:microsoft.com/office/officeart/2009/3/layout/StepUpProcess"/>
    <dgm:cxn modelId="{664D06D1-5A54-4CDF-8332-918E86DFA9EA}" type="presParOf" srcId="{4CC7AD66-7C28-4BBB-87AD-57EB2F1D294E}" destId="{F7E9C70D-A818-47BF-86E3-98D55352FB5C}" srcOrd="0" destOrd="0" presId="urn:microsoft.com/office/officeart/2009/3/layout/StepUpProcess"/>
    <dgm:cxn modelId="{E1343FB8-E0B5-44B7-B109-BB0CB77DCF3A}" type="presParOf" srcId="{4CC7AD66-7C28-4BBB-87AD-57EB2F1D294E}" destId="{556AF054-831F-400A-8024-94F85DFE62F7}" srcOrd="1" destOrd="0" presId="urn:microsoft.com/office/officeart/2009/3/layout/StepUpProcess"/>
    <dgm:cxn modelId="{970FB49F-75AF-4EA4-8D35-D152555F52E3}" type="presParOf" srcId="{4CC7AD66-7C28-4BBB-87AD-57EB2F1D294E}" destId="{1B28F481-4AF9-41A5-8873-E5BE748BA5EC}" srcOrd="2" destOrd="0" presId="urn:microsoft.com/office/officeart/2009/3/layout/StepUpProcess"/>
    <dgm:cxn modelId="{7B4D86CB-666F-4DDF-8027-DAB3D11CB587}" type="presParOf" srcId="{93701AC9-62C8-4242-B406-5D441DE46B1F}" destId="{7EFFE358-D40A-4944-B03F-E765737D69E1}" srcOrd="3" destOrd="0" presId="urn:microsoft.com/office/officeart/2009/3/layout/StepUpProcess"/>
    <dgm:cxn modelId="{9EF7BEEF-C498-4A9E-B92C-BBEC625FBF4A}" type="presParOf" srcId="{7EFFE358-D40A-4944-B03F-E765737D69E1}" destId="{95754B61-0437-4532-8C95-95DA84DE994E}" srcOrd="0" destOrd="0" presId="urn:microsoft.com/office/officeart/2009/3/layout/StepUpProcess"/>
    <dgm:cxn modelId="{7A18B9B8-ED81-4E58-9D55-938C8589BA26}" type="presParOf" srcId="{93701AC9-62C8-4242-B406-5D441DE46B1F}" destId="{44763BFB-FE74-4752-B700-11147FB31F26}" srcOrd="4" destOrd="0" presId="urn:microsoft.com/office/officeart/2009/3/layout/StepUpProcess"/>
    <dgm:cxn modelId="{BDB62E2D-4AD1-472B-8EE4-572F952F02A8}" type="presParOf" srcId="{44763BFB-FE74-4752-B700-11147FB31F26}" destId="{BC3E4C56-8D22-4C84-85F7-139B1D4D45CC}" srcOrd="0" destOrd="0" presId="urn:microsoft.com/office/officeart/2009/3/layout/StepUpProcess"/>
    <dgm:cxn modelId="{35BA7674-7A1D-447B-BB7E-3842DB9FFBEA}" type="presParOf" srcId="{44763BFB-FE74-4752-B700-11147FB31F26}" destId="{D130FDD1-B0F0-40DD-941C-A59E51A5E94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B07F7-F119-4C19-A0F2-80EFE96C8B18}">
      <dsp:nvSpPr>
        <dsp:cNvPr id="0" name=""/>
        <dsp:cNvSpPr/>
      </dsp:nvSpPr>
      <dsp:spPr>
        <a:xfrm rot="5400000">
          <a:off x="515299" y="904809"/>
          <a:ext cx="1549642" cy="2578570"/>
        </a:xfrm>
        <a:prstGeom prst="corner">
          <a:avLst>
            <a:gd name="adj1" fmla="val 16120"/>
            <a:gd name="adj2" fmla="val 16110"/>
          </a:avLst>
        </a:prstGeom>
        <a:solidFill>
          <a:srgbClr val="0391BF"/>
        </a:solidFill>
        <a:ln w="9525" cap="flat" cmpd="sng" algn="ctr">
          <a:solidFill>
            <a:srgbClr val="0391BF"/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21BE34D-BE94-483E-AB09-9ED4D0F11905}">
      <dsp:nvSpPr>
        <dsp:cNvPr id="0" name=""/>
        <dsp:cNvSpPr/>
      </dsp:nvSpPr>
      <dsp:spPr>
        <a:xfrm>
          <a:off x="256625" y="1675246"/>
          <a:ext cx="2327947" cy="2040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004380"/>
              </a:solidFill>
              <a:latin typeface="Arial"/>
              <a:ea typeface="+mn-ea"/>
              <a:cs typeface="+mn-cs"/>
            </a:rPr>
            <a:t>Phase 1 (2016-2019)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004380"/>
              </a:solidFill>
              <a:latin typeface="Arial"/>
              <a:ea typeface="+mn-ea"/>
              <a:cs typeface="+mn-cs"/>
            </a:rPr>
            <a:t>IT Connectivity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004380"/>
              </a:solidFill>
              <a:latin typeface="Arial"/>
              <a:ea typeface="+mn-ea"/>
              <a:cs typeface="+mn-cs"/>
            </a:rPr>
            <a:t>National Data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004380"/>
              </a:solidFill>
              <a:latin typeface="Arial"/>
              <a:ea typeface="+mn-ea"/>
              <a:cs typeface="+mn-cs"/>
            </a:rPr>
            <a:t>Workforce pilots</a:t>
          </a:r>
        </a:p>
      </dsp:txBody>
      <dsp:txXfrm>
        <a:off x="256625" y="1675246"/>
        <a:ext cx="2327947" cy="2040582"/>
      </dsp:txXfrm>
    </dsp:sp>
    <dsp:sp modelId="{AF68D512-98EA-4861-9D9B-78EB562A502E}">
      <dsp:nvSpPr>
        <dsp:cNvPr id="0" name=""/>
        <dsp:cNvSpPr/>
      </dsp:nvSpPr>
      <dsp:spPr>
        <a:xfrm>
          <a:off x="2092177" y="664332"/>
          <a:ext cx="439235" cy="439235"/>
        </a:xfrm>
        <a:prstGeom prst="triangle">
          <a:avLst>
            <a:gd name="adj" fmla="val 100000"/>
          </a:avLst>
        </a:prstGeom>
        <a:solidFill>
          <a:srgbClr val="0391BF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7E9C70D-A818-47BF-86E3-98D55352FB5C}">
      <dsp:nvSpPr>
        <dsp:cNvPr id="0" name=""/>
        <dsp:cNvSpPr/>
      </dsp:nvSpPr>
      <dsp:spPr>
        <a:xfrm rot="5400000">
          <a:off x="3365162" y="199608"/>
          <a:ext cx="1549642" cy="2578570"/>
        </a:xfrm>
        <a:prstGeom prst="corner">
          <a:avLst>
            <a:gd name="adj1" fmla="val 16120"/>
            <a:gd name="adj2" fmla="val 16110"/>
          </a:avLst>
        </a:prstGeom>
        <a:solidFill>
          <a:srgbClr val="0391BF"/>
        </a:solidFill>
        <a:ln w="9525" cap="flat" cmpd="sng" algn="ctr">
          <a:solidFill>
            <a:srgbClr val="0391BF"/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6AF054-831F-400A-8024-94F85DFE62F7}">
      <dsp:nvSpPr>
        <dsp:cNvPr id="0" name=""/>
        <dsp:cNvSpPr/>
      </dsp:nvSpPr>
      <dsp:spPr>
        <a:xfrm>
          <a:off x="3168341" y="1060402"/>
          <a:ext cx="2678583" cy="2040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004380"/>
              </a:solidFill>
              <a:latin typeface="Arial"/>
              <a:ea typeface="+mn-ea"/>
              <a:cs typeface="+mn-cs"/>
            </a:rPr>
            <a:t>Phase 2 (2020-2023)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600" kern="1200" dirty="0">
              <a:solidFill>
                <a:srgbClr val="004380"/>
              </a:solidFill>
              <a:latin typeface="Arial"/>
              <a:ea typeface="+mn-ea"/>
              <a:cs typeface="+mn-cs"/>
            </a:rPr>
            <a:t>Vision &amp; Target Operating Model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>
              <a:solidFill>
                <a:srgbClr val="004380"/>
              </a:solidFill>
              <a:latin typeface="Arial"/>
              <a:ea typeface="+mn-ea"/>
              <a:cs typeface="+mn-cs"/>
            </a:rPr>
            <a:t>National Reporting Bank</a:t>
          </a:r>
        </a:p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004380"/>
              </a:solidFill>
              <a:latin typeface="Arial"/>
              <a:ea typeface="+mn-ea"/>
              <a:cs typeface="+mn-cs"/>
            </a:rPr>
            <a:t>Advancing Practice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004380"/>
              </a:solidFill>
              <a:latin typeface="Arial"/>
              <a:ea typeface="+mn-ea"/>
              <a:cs typeface="+mn-cs"/>
            </a:rPr>
            <a:t>Clinical Decision Support</a:t>
          </a:r>
        </a:p>
        <a:p>
          <a:pPr marL="0" marR="0" lvl="0" indent="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600" kern="1200" dirty="0">
              <a:solidFill>
                <a:srgbClr val="004380"/>
              </a:solidFill>
              <a:latin typeface="Arial"/>
              <a:ea typeface="+mn-ea"/>
              <a:cs typeface="+mn-cs"/>
            </a:rPr>
            <a:t>Artificial Intelligence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004380"/>
              </a:solidFill>
              <a:latin typeface="Arial"/>
              <a:ea typeface="+mn-ea"/>
              <a:cs typeface="+mn-cs"/>
            </a:rPr>
            <a:t>Workforce Planning</a:t>
          </a:r>
        </a:p>
      </dsp:txBody>
      <dsp:txXfrm>
        <a:off x="3168341" y="1060402"/>
        <a:ext cx="2678583" cy="2040582"/>
      </dsp:txXfrm>
    </dsp:sp>
    <dsp:sp modelId="{1B28F481-4AF9-41A5-8873-E5BE748BA5EC}">
      <dsp:nvSpPr>
        <dsp:cNvPr id="0" name=""/>
        <dsp:cNvSpPr/>
      </dsp:nvSpPr>
      <dsp:spPr>
        <a:xfrm>
          <a:off x="4995200" y="9770"/>
          <a:ext cx="439235" cy="439235"/>
        </a:xfrm>
        <a:prstGeom prst="triangle">
          <a:avLst>
            <a:gd name="adj" fmla="val 100000"/>
          </a:avLst>
        </a:prstGeom>
        <a:solidFill>
          <a:srgbClr val="0391BF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C3E4C56-8D22-4C84-85F7-139B1D4D45CC}">
      <dsp:nvSpPr>
        <dsp:cNvPr id="0" name=""/>
        <dsp:cNvSpPr/>
      </dsp:nvSpPr>
      <dsp:spPr>
        <a:xfrm rot="5400000">
          <a:off x="6215024" y="-505593"/>
          <a:ext cx="1549642" cy="2578570"/>
        </a:xfrm>
        <a:prstGeom prst="corner">
          <a:avLst>
            <a:gd name="adj1" fmla="val 16120"/>
            <a:gd name="adj2" fmla="val 16110"/>
          </a:avLst>
        </a:prstGeom>
        <a:solidFill>
          <a:srgbClr val="0391BF"/>
        </a:solidFill>
        <a:ln w="9525" cap="flat" cmpd="sng" algn="ctr">
          <a:solidFill>
            <a:srgbClr val="0391BF"/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30FDD1-B0F0-40DD-941C-A59E51A5E947}">
      <dsp:nvSpPr>
        <dsp:cNvPr id="0" name=""/>
        <dsp:cNvSpPr/>
      </dsp:nvSpPr>
      <dsp:spPr>
        <a:xfrm>
          <a:off x="5956350" y="264843"/>
          <a:ext cx="2327947" cy="2040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004380"/>
              </a:solidFill>
              <a:latin typeface="Arial"/>
              <a:ea typeface="+mn-ea"/>
              <a:cs typeface="+mn-cs"/>
            </a:rPr>
            <a:t>Beyond Phase 2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004380"/>
              </a:solidFill>
              <a:latin typeface="Arial"/>
              <a:ea typeface="+mn-ea"/>
              <a:cs typeface="+mn-cs"/>
            </a:rPr>
            <a:t>Business as usual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004380"/>
              </a:solidFill>
              <a:latin typeface="Arial"/>
              <a:ea typeface="+mn-ea"/>
              <a:cs typeface="+mn-cs"/>
            </a:rPr>
            <a:t>Transformation projects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004380"/>
              </a:solidFill>
              <a:latin typeface="Arial"/>
              <a:ea typeface="+mn-ea"/>
              <a:cs typeface="+mn-cs"/>
            </a:rPr>
            <a:t>Continuous improvement</a:t>
          </a:r>
        </a:p>
      </dsp:txBody>
      <dsp:txXfrm>
        <a:off x="5956350" y="264843"/>
        <a:ext cx="2327947" cy="2040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368E0-BC32-446A-A142-4780CF8DBC37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1DA59-A6F2-43A2-BDBD-65728B522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038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434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605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354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C611-6E9D-49F5-B213-C7240C7F07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768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C611-6E9D-49F5-B213-C7240C7F07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8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2406-AB4C-43A6-B53C-490564B417AB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2CB8-A6DA-41A0-97E0-66B3CF16C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545918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2406-AB4C-43A6-B53C-490564B417AB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2CB8-A6DA-41A0-97E0-66B3CF16C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357492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2406-AB4C-43A6-B53C-490564B417AB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2CB8-A6DA-41A0-97E0-66B3CF16C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680716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195773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2406-AB4C-43A6-B53C-490564B417AB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2CB8-A6DA-41A0-97E0-66B3CF16C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425320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2406-AB4C-43A6-B53C-490564B417AB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2CB8-A6DA-41A0-97E0-66B3CF16C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53938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2406-AB4C-43A6-B53C-490564B417AB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2CB8-A6DA-41A0-97E0-66B3CF16C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489017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2406-AB4C-43A6-B53C-490564B417AB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2CB8-A6DA-41A0-97E0-66B3CF16C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443387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2406-AB4C-43A6-B53C-490564B417AB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2CB8-A6DA-41A0-97E0-66B3CF16C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91794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2406-AB4C-43A6-B53C-490564B417AB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2CB8-A6DA-41A0-97E0-66B3CF16C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368314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2406-AB4C-43A6-B53C-490564B417AB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2CB8-A6DA-41A0-97E0-66B3CF16C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44133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2406-AB4C-43A6-B53C-490564B417AB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2CB8-A6DA-41A0-97E0-66B3CF16C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607195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02406-AB4C-43A6-B53C-490564B417AB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D2CB8-A6DA-41A0-97E0-66B3CF16C06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nhs_scotland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475028" y="363250"/>
            <a:ext cx="1385450" cy="9151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057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NSS.S.R.T.P@NHS.SCOT" TargetMode="External"/><Relationship Id="rId5" Type="http://schemas.openxmlformats.org/officeDocument/2006/relationships/hyperlink" Target="https://www.radiology.scot.nhs.uk/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openxmlformats.org/officeDocument/2006/relationships/image" Target="../media/image12.jpeg"/><Relationship Id="rId4" Type="http://schemas.openxmlformats.org/officeDocument/2006/relationships/image" Target="../media/image8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576" y="386904"/>
            <a:ext cx="7931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92869"/>
                </a:solidFill>
                <a:latin typeface="Arial" pitchFamily="34" charset="0"/>
                <a:cs typeface="Arial" pitchFamily="34" charset="0"/>
              </a:rPr>
              <a:t>Scottish Radiology Transformation Programme</a:t>
            </a:r>
            <a:endParaRPr lang="en-GB" b="1" dirty="0">
              <a:solidFill>
                <a:srgbClr val="0928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9050" y="2982357"/>
            <a:ext cx="69009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391BF"/>
                </a:solidFill>
                <a:latin typeface="Arial" pitchFamily="34" charset="0"/>
                <a:cs typeface="Arial" pitchFamily="34" charset="0"/>
              </a:rPr>
              <a:t>Supporting the delivery of a world class, person-centred sustainable radiology service that continually improves the health and wellbeing of the people of Scotland.</a:t>
            </a:r>
          </a:p>
          <a:p>
            <a:endParaRPr lang="en-GB" sz="2400" b="1" dirty="0">
              <a:solidFill>
                <a:srgbClr val="0391B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000" b="1" dirty="0">
                <a:solidFill>
                  <a:srgbClr val="6B077B"/>
                </a:solidFill>
                <a:latin typeface="Arial" pitchFamily="34" charset="0"/>
                <a:cs typeface="Arial" pitchFamily="34" charset="0"/>
              </a:rPr>
              <a:t>Dr Hamish McRitchie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000" y="4444999"/>
            <a:ext cx="2432981" cy="20426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036" y="4444999"/>
            <a:ext cx="2120727" cy="20426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4562148"/>
            <a:ext cx="2314919" cy="205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9760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79404"/>
            <a:ext cx="12192000" cy="59326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3"/>
          <a:stretch/>
        </p:blipFill>
        <p:spPr>
          <a:xfrm>
            <a:off x="-11705" y="1637420"/>
            <a:ext cx="12214338" cy="60863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5682" y="1764819"/>
            <a:ext cx="10051018" cy="196977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>
                <a:solidFill>
                  <a:srgbClr val="092869"/>
                </a:solidFill>
                <a:latin typeface="Arial"/>
                <a:cs typeface="Arial"/>
              </a:rPr>
              <a:t>Artificial Intelligence</a:t>
            </a:r>
          </a:p>
          <a:p>
            <a:r>
              <a:rPr lang="en-GB" sz="2400" b="1" dirty="0">
                <a:solidFill>
                  <a:srgbClr val="0391BF"/>
                </a:solidFill>
                <a:latin typeface="Arial" pitchFamily="34" charset="0"/>
                <a:cs typeface="Arial" pitchFamily="34" charset="0"/>
              </a:rPr>
              <a:t>Dr Mark Hall - Clinical Lead</a:t>
            </a:r>
          </a:p>
          <a:p>
            <a:endParaRPr lang="en-GB" sz="2400" b="1" dirty="0">
              <a:solidFill>
                <a:srgbClr val="0391BF"/>
              </a:solidFill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endParaRPr lang="en-GB" sz="1000" b="1" dirty="0">
              <a:solidFill>
                <a:srgbClr val="6B077B"/>
              </a:solidFill>
              <a:latin typeface="Arial"/>
              <a:cs typeface="Arial"/>
            </a:endParaRPr>
          </a:p>
          <a:p>
            <a:pPr lvl="0"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rgbClr val="6B077B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62918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" y="2334493"/>
            <a:ext cx="12192000" cy="81273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3"/>
          <a:stretch/>
        </p:blipFill>
        <p:spPr>
          <a:xfrm>
            <a:off x="-18472" y="1464501"/>
            <a:ext cx="12214338" cy="60863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5682" y="1746347"/>
            <a:ext cx="10051018" cy="295465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noProof="0" dirty="0">
                <a:solidFill>
                  <a:srgbClr val="092869"/>
                </a:solidFill>
                <a:latin typeface="Arial"/>
                <a:cs typeface="Arial"/>
              </a:rPr>
              <a:t>Scottish National Radiology Reporting Service (SNRRS)</a:t>
            </a:r>
          </a:p>
          <a:p>
            <a:pPr lvl="0"/>
            <a:r>
              <a:rPr lang="en-GB" sz="2400" b="1" dirty="0">
                <a:solidFill>
                  <a:srgbClr val="0391BF"/>
                </a:solidFill>
                <a:latin typeface="Arial" pitchFamily="34" charset="0"/>
                <a:cs typeface="Arial" pitchFamily="34" charset="0"/>
              </a:rPr>
              <a:t>Dr Shalini Datta - Clinical Lead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092869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14453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73414"/>
            <a:ext cx="12214338" cy="70164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3"/>
          <a:stretch/>
        </p:blipFill>
        <p:spPr>
          <a:xfrm>
            <a:off x="0" y="1359572"/>
            <a:ext cx="12214338" cy="60863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5682" y="1764819"/>
            <a:ext cx="10051018" cy="92333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rgbClr val="092869"/>
                </a:solidFill>
                <a:latin typeface="Arial"/>
                <a:cs typeface="Arial"/>
              </a:rPr>
              <a:t>Advancing Practice</a:t>
            </a:r>
          </a:p>
        </p:txBody>
      </p:sp>
      <p:sp>
        <p:nvSpPr>
          <p:cNvPr id="2" name="Rectangle 1"/>
          <p:cNvSpPr/>
          <p:nvPr/>
        </p:nvSpPr>
        <p:spPr>
          <a:xfrm>
            <a:off x="375682" y="2688149"/>
            <a:ext cx="376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b="1" dirty="0">
                <a:solidFill>
                  <a:srgbClr val="0391BF"/>
                </a:solidFill>
                <a:latin typeface="Arial" pitchFamily="34" charset="0"/>
                <a:cs typeface="Arial" pitchFamily="34" charset="0"/>
              </a:rPr>
              <a:t>Dr Simon McGurk - Clinical Lead</a:t>
            </a:r>
          </a:p>
        </p:txBody>
      </p:sp>
    </p:spTree>
    <p:extLst>
      <p:ext uri="{BB962C8B-B14F-4D97-AF65-F5344CB8AC3E}">
        <p14:creationId xmlns:p14="http://schemas.microsoft.com/office/powerpoint/2010/main" val="29320569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11308"/>
            <a:ext cx="6606309" cy="780184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928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Advancing Practice Goals</a:t>
            </a:r>
            <a:endParaRPr lang="en-GB" sz="4000" b="1" dirty="0">
              <a:solidFill>
                <a:srgbClr val="0928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108" y="1716997"/>
            <a:ext cx="10515600" cy="435133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0096DC"/>
              </a:buClr>
            </a:pP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Train and use advanced practitioners to support systems and improve “patient journey</a:t>
            </a:r>
            <a:r>
              <a:rPr lang="en-GB" sz="2000" dirty="0" smtClean="0">
                <a:solidFill>
                  <a:srgbClr val="004380"/>
                </a:solidFill>
                <a:latin typeface="Arial"/>
                <a:cs typeface="Arial" pitchFamily="34" charset="0"/>
              </a:rPr>
              <a:t>”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0096DC"/>
              </a:buClr>
            </a:pPr>
            <a:r>
              <a:rPr lang="en-GB" sz="2000" dirty="0" smtClean="0">
                <a:solidFill>
                  <a:srgbClr val="004380"/>
                </a:solidFill>
                <a:latin typeface="Arial"/>
                <a:cs typeface="Arial" pitchFamily="34" charset="0"/>
              </a:rPr>
              <a:t>Allow </a:t>
            </a: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career progression in </a:t>
            </a:r>
            <a:r>
              <a:rPr lang="en-GB" sz="2000" dirty="0" smtClean="0">
                <a:solidFill>
                  <a:srgbClr val="004380"/>
                </a:solidFill>
                <a:latin typeface="Arial"/>
                <a:cs typeface="Arial" pitchFamily="34" charset="0"/>
              </a:rPr>
              <a:t>radiography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0096DC"/>
              </a:buClr>
            </a:pPr>
            <a:r>
              <a:rPr lang="en-GB" sz="2000" dirty="0" smtClean="0">
                <a:solidFill>
                  <a:srgbClr val="004380"/>
                </a:solidFill>
                <a:latin typeface="Arial"/>
                <a:cs typeface="Arial" pitchFamily="34" charset="0"/>
              </a:rPr>
              <a:t>Address capacity issues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0096DC"/>
              </a:buClr>
            </a:pPr>
            <a:r>
              <a:rPr lang="en-GB" sz="2000" dirty="0" smtClean="0">
                <a:solidFill>
                  <a:srgbClr val="004380"/>
                </a:solidFill>
                <a:latin typeface="Arial"/>
                <a:cs typeface="Arial" pitchFamily="34" charset="0"/>
              </a:rPr>
              <a:t>Achieve a nationally agreed approach to implementing Advancing Practice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0096DC"/>
              </a:buClr>
            </a:pPr>
            <a:r>
              <a:rPr lang="en-GB" sz="2000" dirty="0" smtClean="0">
                <a:solidFill>
                  <a:srgbClr val="004380"/>
                </a:solidFill>
                <a:latin typeface="Arial"/>
                <a:cs typeface="Arial" pitchFamily="34" charset="0"/>
              </a:rPr>
              <a:t>Target </a:t>
            </a: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training to the needs of the </a:t>
            </a:r>
            <a:r>
              <a:rPr lang="en-GB" sz="2000" dirty="0" smtClean="0">
                <a:solidFill>
                  <a:srgbClr val="004380"/>
                </a:solidFill>
                <a:latin typeface="Arial"/>
                <a:cs typeface="Arial" pitchFamily="34" charset="0"/>
              </a:rPr>
              <a:t>patient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0096DC"/>
              </a:buClr>
            </a:pP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Ensure value for </a:t>
            </a:r>
            <a:r>
              <a:rPr lang="en-GB" sz="2000" dirty="0" smtClean="0">
                <a:solidFill>
                  <a:srgbClr val="004380"/>
                </a:solidFill>
                <a:latin typeface="Arial"/>
                <a:cs typeface="Arial" pitchFamily="34" charset="0"/>
              </a:rPr>
              <a:t>money.</a:t>
            </a:r>
            <a:endParaRPr lang="en-GB" sz="2000" dirty="0">
              <a:solidFill>
                <a:srgbClr val="004380"/>
              </a:solidFill>
              <a:latin typeface="Arial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0096DC"/>
              </a:buClr>
            </a:pPr>
            <a:endParaRPr lang="en-GB" sz="2000" dirty="0">
              <a:solidFill>
                <a:srgbClr val="004380"/>
              </a:solidFill>
              <a:latin typeface="Arial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132" y="3534467"/>
            <a:ext cx="3691874" cy="332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12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198591"/>
              </p:ext>
            </p:extLst>
          </p:nvPr>
        </p:nvGraphicFramePr>
        <p:xfrm>
          <a:off x="337921" y="2202682"/>
          <a:ext cx="11554690" cy="268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3814">
                  <a:extLst>
                    <a:ext uri="{9D8B030D-6E8A-4147-A177-3AD203B41FA5}">
                      <a16:colId xmlns:a16="http://schemas.microsoft.com/office/drawing/2014/main" val="690140271"/>
                    </a:ext>
                  </a:extLst>
                </a:gridCol>
                <a:gridCol w="3155493">
                  <a:extLst>
                    <a:ext uri="{9D8B030D-6E8A-4147-A177-3AD203B41FA5}">
                      <a16:colId xmlns:a16="http://schemas.microsoft.com/office/drawing/2014/main" val="1730284694"/>
                    </a:ext>
                  </a:extLst>
                </a:gridCol>
                <a:gridCol w="1796517">
                  <a:extLst>
                    <a:ext uri="{9D8B030D-6E8A-4147-A177-3AD203B41FA5}">
                      <a16:colId xmlns:a16="http://schemas.microsoft.com/office/drawing/2014/main" val="1208576171"/>
                    </a:ext>
                  </a:extLst>
                </a:gridCol>
                <a:gridCol w="4548866">
                  <a:extLst>
                    <a:ext uri="{9D8B030D-6E8A-4147-A177-3AD203B41FA5}">
                      <a16:colId xmlns:a16="http://schemas.microsoft.com/office/drawing/2014/main" val="1707170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Course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Course provider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candidates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Board coverage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968669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Assistant Practitioners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Robert</a:t>
                      </a:r>
                      <a:r>
                        <a:rPr lang="en-GB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Gordon University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Forth Valley (1), Greater Glasgow &amp; Clyde (6), Highland (2), Tayside (1), Golden Jubilee (1)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219133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CXR Reporting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of Salford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Ayrshire &amp; Arran (1), Highland (1), Shetland (1), Tayside (1)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699594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 Studies</a:t>
                      </a:r>
                      <a:r>
                        <a:rPr lang="en-GB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Reporting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of Salford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Ayrshire &amp; Arran (2)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840967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MSK Reporting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Glasgow Caledonian University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Grampian (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1),</a:t>
                      </a:r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Shetland </a:t>
                      </a: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514007479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2511" y="470006"/>
            <a:ext cx="10972800" cy="646331"/>
          </a:xfrm>
        </p:spPr>
        <p:txBody>
          <a:bodyPr wrap="square">
            <a:spAutoFit/>
          </a:bodyPr>
          <a:lstStyle/>
          <a:p>
            <a:pPr algn="l" defTabSz="844083" eaLnBrk="0" fontAlgn="base" hangingPunct="0">
              <a:spcAft>
                <a:spcPct val="0"/>
              </a:spcAft>
            </a:pPr>
            <a:r>
              <a:rPr lang="en-GB" sz="4000" b="1" dirty="0">
                <a:solidFill>
                  <a:srgbClr val="0043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Advancing </a:t>
            </a:r>
            <a:r>
              <a:rPr lang="en-GB" sz="4000" b="1" dirty="0" smtClean="0">
                <a:solidFill>
                  <a:srgbClr val="0043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Practice </a:t>
            </a:r>
            <a:r>
              <a:rPr lang="en-GB" sz="4000" b="1" dirty="0">
                <a:solidFill>
                  <a:srgbClr val="0043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lang="en-GB" sz="4000" b="1" dirty="0" smtClean="0">
                <a:solidFill>
                  <a:srgbClr val="0043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raining </a:t>
            </a:r>
            <a:r>
              <a:rPr lang="en-GB" sz="4000" b="1" dirty="0">
                <a:solidFill>
                  <a:srgbClr val="0043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2021/22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32512" y="1690829"/>
            <a:ext cx="11560100" cy="5167171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6DC"/>
              </a:buClr>
            </a:pPr>
            <a:r>
              <a:rPr lang="en-GB" sz="2000" b="1" dirty="0" smtClean="0">
                <a:solidFill>
                  <a:srgbClr val="004380"/>
                </a:solidFill>
                <a:latin typeface="Arial"/>
                <a:cs typeface="Arial" pitchFamily="34" charset="0"/>
              </a:rPr>
              <a:t>2021</a:t>
            </a:r>
            <a:r>
              <a:rPr lang="en-GB" sz="2000" dirty="0" smtClean="0">
                <a:solidFill>
                  <a:srgbClr val="004380"/>
                </a:solidFill>
                <a:latin typeface="Arial"/>
                <a:cs typeface="Arial" pitchFamily="34" charset="0"/>
              </a:rPr>
              <a:t> - 19 </a:t>
            </a: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confirmed training places following quality and value assurance by the </a:t>
            </a:r>
            <a:r>
              <a:rPr lang="en-GB" sz="2000" dirty="0" smtClean="0">
                <a:solidFill>
                  <a:srgbClr val="004380"/>
                </a:solidFill>
                <a:latin typeface="Arial"/>
                <a:cs typeface="Arial" pitchFamily="34" charset="0"/>
              </a:rPr>
              <a:t>project: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6DC"/>
              </a:buClr>
            </a:pPr>
            <a:endParaRPr lang="en-GB" sz="2000" dirty="0">
              <a:solidFill>
                <a:srgbClr val="004380"/>
              </a:solidFill>
              <a:latin typeface="Arial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6DC"/>
              </a:buClr>
            </a:pPr>
            <a:endParaRPr lang="en-GB" sz="2000" dirty="0" smtClean="0">
              <a:solidFill>
                <a:srgbClr val="004380"/>
              </a:solidFill>
              <a:latin typeface="Arial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6DC"/>
              </a:buClr>
            </a:pPr>
            <a:endParaRPr lang="en-GB" sz="2000" dirty="0">
              <a:solidFill>
                <a:srgbClr val="004380"/>
              </a:solidFill>
              <a:latin typeface="Arial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6DC"/>
              </a:buClr>
            </a:pPr>
            <a:endParaRPr lang="en-GB" sz="2000" dirty="0" smtClean="0">
              <a:solidFill>
                <a:srgbClr val="004380"/>
              </a:solidFill>
              <a:latin typeface="Arial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6DC"/>
              </a:buClr>
            </a:pPr>
            <a:endParaRPr lang="en-GB" sz="2000" dirty="0">
              <a:solidFill>
                <a:srgbClr val="004380"/>
              </a:solidFill>
              <a:latin typeface="Arial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6DC"/>
              </a:buClr>
            </a:pPr>
            <a:endParaRPr lang="en-GB" sz="2000" dirty="0" smtClean="0">
              <a:solidFill>
                <a:srgbClr val="004380"/>
              </a:solidFill>
              <a:latin typeface="Arial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6DC"/>
              </a:buClr>
            </a:pPr>
            <a:endParaRPr lang="en-GB" sz="2000" dirty="0">
              <a:solidFill>
                <a:srgbClr val="004380"/>
              </a:solidFill>
              <a:latin typeface="Arial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6DC"/>
              </a:buClr>
            </a:pPr>
            <a:endParaRPr lang="en-GB" sz="2000" dirty="0" smtClean="0">
              <a:solidFill>
                <a:srgbClr val="004380"/>
              </a:solidFill>
              <a:latin typeface="Arial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6DC"/>
              </a:buClr>
            </a:pPr>
            <a:r>
              <a:rPr lang="en-GB" sz="2000" b="1" dirty="0">
                <a:solidFill>
                  <a:srgbClr val="004380"/>
                </a:solidFill>
                <a:latin typeface="Arial"/>
                <a:cs typeface="Arial" pitchFamily="34" charset="0"/>
              </a:rPr>
              <a:t>2022</a:t>
            </a: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 - In the process of identifying training needs with the B</a:t>
            </a:r>
            <a:r>
              <a:rPr lang="en-GB" sz="2000" dirty="0" smtClean="0">
                <a:solidFill>
                  <a:srgbClr val="004380"/>
                </a:solidFill>
                <a:latin typeface="Arial"/>
                <a:cs typeface="Arial" pitchFamily="34" charset="0"/>
              </a:rPr>
              <a:t>oards via surveys and planned focus groups.</a:t>
            </a:r>
            <a:endParaRPr lang="en-GB" sz="2000" dirty="0">
              <a:solidFill>
                <a:srgbClr val="004380"/>
              </a:solidFill>
              <a:latin typeface="Arial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6DC"/>
              </a:buClr>
            </a:pPr>
            <a:r>
              <a:rPr lang="en-GB" sz="2000" dirty="0" smtClean="0">
                <a:solidFill>
                  <a:srgbClr val="004380"/>
                </a:solidFill>
                <a:latin typeface="Arial"/>
                <a:cs typeface="Arial" pitchFamily="34" charset="0"/>
              </a:rPr>
              <a:t>Two </a:t>
            </a: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Chest X-ray trainee reporting radiographers (Tayside and Shetland) will be mentored </a:t>
            </a:r>
            <a:r>
              <a:rPr lang="en-GB" sz="2000" dirty="0" smtClean="0">
                <a:solidFill>
                  <a:srgbClr val="004380"/>
                </a:solidFill>
                <a:latin typeface="Arial"/>
                <a:cs typeface="Arial" pitchFamily="34" charset="0"/>
              </a:rPr>
              <a:t>via the SNRRS </a:t>
            </a: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pilot </a:t>
            </a:r>
            <a:r>
              <a:rPr lang="en-GB" sz="2000" dirty="0" smtClean="0">
                <a:solidFill>
                  <a:srgbClr val="004380"/>
                </a:solidFill>
                <a:latin typeface="Arial"/>
                <a:cs typeface="Arial" pitchFamily="34" charset="0"/>
              </a:rPr>
              <a:t>in the </a:t>
            </a: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first </a:t>
            </a:r>
            <a:r>
              <a:rPr lang="en-GB" sz="2000" dirty="0" smtClean="0">
                <a:solidFill>
                  <a:srgbClr val="004380"/>
                </a:solidFill>
                <a:latin typeface="Arial"/>
                <a:cs typeface="Arial" pitchFamily="34" charset="0"/>
              </a:rPr>
              <a:t>year.</a:t>
            </a:r>
            <a:endParaRPr lang="en-GB" sz="2000" dirty="0">
              <a:solidFill>
                <a:srgbClr val="004380"/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5968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5825" y="405352"/>
            <a:ext cx="10972800" cy="646331"/>
          </a:xfrm>
        </p:spPr>
        <p:txBody>
          <a:bodyPr wrap="square">
            <a:spAutoFit/>
          </a:bodyPr>
          <a:lstStyle/>
          <a:p>
            <a:pPr algn="l" defTabSz="844083" eaLnBrk="0" fontAlgn="base" hangingPunct="0">
              <a:spcAft>
                <a:spcPct val="0"/>
              </a:spcAft>
            </a:pPr>
            <a:r>
              <a:rPr lang="en-GB" sz="4000" b="1" dirty="0">
                <a:solidFill>
                  <a:srgbClr val="0043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Advancing </a:t>
            </a:r>
            <a:r>
              <a:rPr lang="en-GB" sz="4000" b="1" dirty="0" smtClean="0">
                <a:solidFill>
                  <a:srgbClr val="0043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Practice </a:t>
            </a:r>
            <a:r>
              <a:rPr lang="en-GB" sz="4000" b="1" dirty="0">
                <a:solidFill>
                  <a:srgbClr val="0043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lang="en-GB" sz="4000" b="1" dirty="0" smtClean="0">
                <a:solidFill>
                  <a:srgbClr val="0043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raining </a:t>
            </a:r>
            <a:r>
              <a:rPr lang="en-GB" sz="4000" b="1" dirty="0">
                <a:solidFill>
                  <a:srgbClr val="0043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lang="en-GB" sz="4000" b="1" dirty="0" smtClean="0">
                <a:solidFill>
                  <a:srgbClr val="0043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 </a:t>
            </a:r>
            <a:r>
              <a:rPr lang="en-GB" sz="4000" b="1" dirty="0">
                <a:solidFill>
                  <a:srgbClr val="0043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lang="en-GB" sz="4000" b="1" dirty="0" smtClean="0">
                <a:solidFill>
                  <a:srgbClr val="0043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teps</a:t>
            </a:r>
            <a:endParaRPr lang="en-GB" sz="4000" b="1" dirty="0">
              <a:solidFill>
                <a:srgbClr val="00438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15825" y="1675736"/>
            <a:ext cx="9225739" cy="4988995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buClr>
                <a:srgbClr val="0096DC"/>
              </a:buClr>
            </a:pP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This is year </a:t>
            </a:r>
            <a:r>
              <a:rPr lang="en-GB" sz="2000" dirty="0" smtClean="0">
                <a:solidFill>
                  <a:srgbClr val="004380"/>
                </a:solidFill>
                <a:latin typeface="Arial"/>
                <a:cs typeface="Arial" pitchFamily="34" charset="0"/>
              </a:rPr>
              <a:t>three </a:t>
            </a: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of Scottish Government </a:t>
            </a:r>
            <a:r>
              <a:rPr lang="en-GB" sz="2000" dirty="0" smtClean="0">
                <a:solidFill>
                  <a:srgbClr val="004380"/>
                </a:solidFill>
                <a:latin typeface="Arial"/>
                <a:cs typeface="Arial" pitchFamily="34" charset="0"/>
              </a:rPr>
              <a:t>three </a:t>
            </a: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year funding commitment to train an additional 30 reporting radiographers by </a:t>
            </a:r>
            <a:r>
              <a:rPr lang="en-GB" sz="2000" dirty="0" smtClean="0">
                <a:solidFill>
                  <a:srgbClr val="004380"/>
                </a:solidFill>
                <a:latin typeface="Arial"/>
                <a:cs typeface="Arial" pitchFamily="34" charset="0"/>
              </a:rPr>
              <a:t>2023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96DC"/>
              </a:buClr>
            </a:pPr>
            <a:endParaRPr lang="en-GB" sz="800" dirty="0" smtClean="0">
              <a:solidFill>
                <a:srgbClr val="004380"/>
              </a:solidFill>
              <a:latin typeface="Arial"/>
              <a:cs typeface="Arial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96DC"/>
              </a:buClr>
            </a:pPr>
            <a:r>
              <a:rPr lang="en-GB" sz="2000" b="1" dirty="0" smtClean="0">
                <a:solidFill>
                  <a:srgbClr val="004380"/>
                </a:solidFill>
                <a:latin typeface="Arial"/>
                <a:cs typeface="Arial" pitchFamily="34" charset="0"/>
              </a:rPr>
              <a:t>Year One: </a:t>
            </a:r>
            <a:r>
              <a:rPr lang="en-GB" sz="2000" dirty="0" smtClean="0">
                <a:solidFill>
                  <a:srgbClr val="004380"/>
                </a:solidFill>
                <a:latin typeface="Arial"/>
                <a:cs typeface="Arial" pitchFamily="34" charset="0"/>
              </a:rPr>
              <a:t>Nine </a:t>
            </a: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reporting radiographers started </a:t>
            </a:r>
            <a:r>
              <a:rPr lang="en-GB" sz="2000" dirty="0" smtClean="0">
                <a:solidFill>
                  <a:srgbClr val="004380"/>
                </a:solidFill>
                <a:latin typeface="Arial"/>
                <a:cs typeface="Arial" pitchFamily="34" charset="0"/>
              </a:rPr>
              <a:t>training.</a:t>
            </a:r>
            <a:endParaRPr lang="en-GB" sz="2000" dirty="0">
              <a:solidFill>
                <a:srgbClr val="004380"/>
              </a:solidFill>
              <a:latin typeface="Arial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0096DC"/>
              </a:buClr>
            </a:pPr>
            <a:r>
              <a:rPr lang="en-GB" sz="2000" b="1" dirty="0">
                <a:solidFill>
                  <a:srgbClr val="004380"/>
                </a:solidFill>
                <a:latin typeface="Arial"/>
                <a:cs typeface="Arial" pitchFamily="34" charset="0"/>
              </a:rPr>
              <a:t>Year </a:t>
            </a:r>
            <a:r>
              <a:rPr lang="en-GB" sz="2000" b="1" dirty="0" smtClean="0">
                <a:solidFill>
                  <a:srgbClr val="004380"/>
                </a:solidFill>
                <a:latin typeface="Arial"/>
                <a:cs typeface="Arial" pitchFamily="34" charset="0"/>
              </a:rPr>
              <a:t>Two: </a:t>
            </a:r>
            <a:r>
              <a:rPr lang="en-GB" sz="2000" dirty="0" smtClean="0">
                <a:solidFill>
                  <a:srgbClr val="004380"/>
                </a:solidFill>
                <a:latin typeface="Arial"/>
                <a:cs typeface="Arial" pitchFamily="34" charset="0"/>
              </a:rPr>
              <a:t>Eight </a:t>
            </a: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reporting radiographers started </a:t>
            </a:r>
            <a:r>
              <a:rPr lang="en-GB" sz="2000" dirty="0" smtClean="0">
                <a:solidFill>
                  <a:srgbClr val="004380"/>
                </a:solidFill>
                <a:latin typeface="Arial"/>
                <a:cs typeface="Arial" pitchFamily="34" charset="0"/>
              </a:rPr>
              <a:t>training plus </a:t>
            </a: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11 assistant </a:t>
            </a:r>
            <a:r>
              <a:rPr lang="en-GB" sz="2000" dirty="0" smtClean="0">
                <a:solidFill>
                  <a:srgbClr val="004380"/>
                </a:solidFill>
                <a:latin typeface="Arial"/>
                <a:cs typeface="Arial" pitchFamily="34" charset="0"/>
              </a:rPr>
              <a:t>practitioners.</a:t>
            </a:r>
            <a:endParaRPr lang="en-GB" sz="2000" dirty="0">
              <a:solidFill>
                <a:srgbClr val="004380"/>
              </a:solidFill>
              <a:latin typeface="Arial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0096DC"/>
              </a:buClr>
            </a:pPr>
            <a:r>
              <a:rPr lang="en-GB" sz="2000" b="1" dirty="0" smtClean="0">
                <a:solidFill>
                  <a:srgbClr val="004380"/>
                </a:solidFill>
                <a:latin typeface="Arial"/>
                <a:cs typeface="Arial" pitchFamily="34" charset="0"/>
              </a:rPr>
              <a:t>Year Three:</a:t>
            </a:r>
            <a:r>
              <a:rPr lang="en-GB" sz="2000" dirty="0" smtClean="0">
                <a:solidFill>
                  <a:srgbClr val="004380"/>
                </a:solidFill>
                <a:latin typeface="Arial"/>
                <a:cs typeface="Arial" pitchFamily="34" charset="0"/>
              </a:rPr>
              <a:t> </a:t>
            </a: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13 reporting radiographers to be trained to meet full commitment </a:t>
            </a:r>
          </a:p>
          <a:p>
            <a:pPr marL="800100" lvl="2" indent="-342900">
              <a:spcBef>
                <a:spcPts val="1000"/>
              </a:spcBef>
              <a:spcAft>
                <a:spcPts val="600"/>
              </a:spcAft>
              <a:buClr>
                <a:srgbClr val="0096DC"/>
              </a:buClr>
            </a:pPr>
            <a:r>
              <a:rPr lang="en-GB" dirty="0">
                <a:solidFill>
                  <a:srgbClr val="004380"/>
                </a:solidFill>
                <a:latin typeface="Arial"/>
                <a:cs typeface="Arial" pitchFamily="34" charset="0"/>
              </a:rPr>
              <a:t>Distribution of these still open to discussion</a:t>
            </a:r>
          </a:p>
          <a:p>
            <a:pPr marL="800100" lvl="2" indent="-342900">
              <a:spcBef>
                <a:spcPts val="1000"/>
              </a:spcBef>
              <a:spcAft>
                <a:spcPts val="600"/>
              </a:spcAft>
              <a:buClr>
                <a:srgbClr val="0096DC"/>
              </a:buClr>
            </a:pPr>
            <a:r>
              <a:rPr lang="en-GB" dirty="0">
                <a:solidFill>
                  <a:srgbClr val="004380"/>
                </a:solidFill>
                <a:latin typeface="Arial"/>
                <a:cs typeface="Arial" pitchFamily="34" charset="0"/>
              </a:rPr>
              <a:t>Given national </a:t>
            </a:r>
            <a:r>
              <a:rPr lang="en-GB" dirty="0" smtClean="0">
                <a:solidFill>
                  <a:srgbClr val="004380"/>
                </a:solidFill>
                <a:latin typeface="Arial"/>
                <a:cs typeface="Arial" pitchFamily="34" charset="0"/>
              </a:rPr>
              <a:t>backlogs, </a:t>
            </a:r>
            <a:r>
              <a:rPr lang="en-GB" dirty="0">
                <a:solidFill>
                  <a:srgbClr val="004380"/>
                </a:solidFill>
                <a:latin typeface="Arial"/>
                <a:cs typeface="Arial" pitchFamily="34" charset="0"/>
              </a:rPr>
              <a:t>may be diverted to Ultrasound </a:t>
            </a:r>
            <a:r>
              <a:rPr lang="en-GB" dirty="0" smtClean="0">
                <a:solidFill>
                  <a:srgbClr val="004380"/>
                </a:solidFill>
                <a:latin typeface="Arial"/>
                <a:cs typeface="Arial" pitchFamily="34" charset="0"/>
              </a:rPr>
              <a:t>training.</a:t>
            </a:r>
            <a:endParaRPr lang="en-GB" dirty="0">
              <a:solidFill>
                <a:srgbClr val="004380"/>
              </a:solidFill>
              <a:latin typeface="Arial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Clr>
                <a:srgbClr val="0096DC"/>
              </a:buClr>
            </a:pPr>
            <a:r>
              <a:rPr lang="en-GB" sz="2000" dirty="0" smtClean="0">
                <a:solidFill>
                  <a:srgbClr val="004380"/>
                </a:solidFill>
                <a:latin typeface="Arial"/>
                <a:cs typeface="Arial" pitchFamily="34" charset="0"/>
              </a:rPr>
              <a:t>Planning </a:t>
            </a: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required to identify training needs and suitable candidates for 2022/23 </a:t>
            </a:r>
            <a:r>
              <a:rPr lang="en-GB" sz="2000" dirty="0" smtClean="0">
                <a:solidFill>
                  <a:srgbClr val="004380"/>
                </a:solidFill>
                <a:latin typeface="Arial"/>
                <a:cs typeface="Arial" pitchFamily="34" charset="0"/>
              </a:rPr>
              <a:t>courses.</a:t>
            </a:r>
            <a:endParaRPr lang="en-GB" sz="2000" dirty="0">
              <a:solidFill>
                <a:srgbClr val="004380"/>
              </a:solidFill>
              <a:latin typeface="Arial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GB" sz="2000" dirty="0">
              <a:solidFill>
                <a:srgbClr val="004380"/>
              </a:solidFill>
              <a:latin typeface="Helvetica" pitchFamily="2" charset="0"/>
              <a:cs typeface="Arial" pitchFamily="34" charset="0"/>
            </a:endParaRPr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64" y="3534467"/>
            <a:ext cx="3691874" cy="332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545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674" y="198870"/>
            <a:ext cx="10515600" cy="1001857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Advancing Practice: Radiologist Input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74" y="2259734"/>
            <a:ext cx="10515600" cy="435133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Clr>
                <a:srgbClr val="0096DC"/>
              </a:buClr>
            </a:pP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There are a wide range of aspirations of advanced practice for radiographers.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Clr>
                <a:srgbClr val="0096DC"/>
              </a:buClr>
            </a:pPr>
            <a:endParaRPr lang="en-GB" sz="1200" dirty="0">
              <a:solidFill>
                <a:srgbClr val="004380"/>
              </a:solidFill>
              <a:latin typeface="Arial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Clr>
                <a:srgbClr val="0096DC"/>
              </a:buClr>
            </a:pP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It is important to have both radiographer and radiologist engagement.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Clr>
                <a:srgbClr val="0096DC"/>
              </a:buClr>
            </a:pPr>
            <a:endParaRPr lang="en-GB" sz="800" dirty="0">
              <a:solidFill>
                <a:srgbClr val="004380"/>
              </a:solidFill>
              <a:latin typeface="Arial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Clr>
                <a:srgbClr val="0096DC"/>
              </a:buClr>
            </a:pP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Much of the work so far is good but needs support.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Clr>
                <a:srgbClr val="0096DC"/>
              </a:buClr>
            </a:pPr>
            <a:endParaRPr lang="en-GB" sz="800" dirty="0">
              <a:solidFill>
                <a:srgbClr val="004380"/>
              </a:solidFill>
              <a:latin typeface="Arial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Clr>
                <a:srgbClr val="0096DC"/>
              </a:buClr>
            </a:pP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Important to have enough radiologist voice to make the right decisions.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64" y="3534467"/>
            <a:ext cx="3691874" cy="332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255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5" y="2868334"/>
            <a:ext cx="12192000" cy="77002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3"/>
          <a:stretch/>
        </p:blipFill>
        <p:spPr>
          <a:xfrm>
            <a:off x="-12713" y="1687221"/>
            <a:ext cx="12214338" cy="60863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5682" y="1764819"/>
            <a:ext cx="10051018" cy="92333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rgbClr val="092869"/>
                </a:solidFill>
                <a:latin typeface="Arial"/>
                <a:cs typeface="Arial"/>
              </a:rPr>
              <a:t>National Data and NRIIP</a:t>
            </a:r>
          </a:p>
        </p:txBody>
      </p:sp>
      <p:sp>
        <p:nvSpPr>
          <p:cNvPr id="2" name="Rectangle 1"/>
          <p:cNvSpPr/>
          <p:nvPr/>
        </p:nvSpPr>
        <p:spPr>
          <a:xfrm>
            <a:off x="472614" y="2767800"/>
            <a:ext cx="33009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b="1" dirty="0">
                <a:solidFill>
                  <a:srgbClr val="0391BF"/>
                </a:solidFill>
                <a:latin typeface="Arial" pitchFamily="34" charset="0"/>
                <a:cs typeface="Arial" pitchFamily="34" charset="0"/>
              </a:rPr>
              <a:t>Dr Raj Burgul - Clinical Lead</a:t>
            </a:r>
          </a:p>
          <a:p>
            <a:pPr lvl="0"/>
            <a:endParaRPr lang="en-GB" b="1" dirty="0">
              <a:solidFill>
                <a:srgbClr val="0391BF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GB" b="1" dirty="0">
              <a:solidFill>
                <a:srgbClr val="0391B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2315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2338" y="1350336"/>
            <a:ext cx="12214338" cy="8465952"/>
            <a:chOff x="1994" y="3100925"/>
            <a:chExt cx="9125220" cy="632483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86" y="3351075"/>
              <a:ext cx="9110428" cy="607468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94" y="3100925"/>
              <a:ext cx="9125220" cy="4547036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375682" y="1764819"/>
            <a:ext cx="10051018" cy="92333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rgbClr val="092869"/>
                </a:solidFill>
                <a:latin typeface="Arial"/>
                <a:cs typeface="Arial"/>
              </a:rPr>
              <a:t>Workforce Planning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472614" y="2767800"/>
            <a:ext cx="24929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b="1" dirty="0">
                <a:solidFill>
                  <a:srgbClr val="0391BF"/>
                </a:solidFill>
                <a:latin typeface="Arial" pitchFamily="34" charset="0"/>
                <a:cs typeface="Arial" pitchFamily="34" charset="0"/>
              </a:rPr>
              <a:t>Dr Hamish McRitchie</a:t>
            </a:r>
          </a:p>
          <a:p>
            <a:pPr lvl="0"/>
            <a:endParaRPr lang="en-GB" b="1" dirty="0">
              <a:solidFill>
                <a:srgbClr val="0391BF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GB" b="1" dirty="0">
              <a:solidFill>
                <a:srgbClr val="0391B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4202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868" y="236964"/>
            <a:ext cx="89126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b="1" dirty="0">
                <a:solidFill>
                  <a:srgbClr val="092869"/>
                </a:solidFill>
                <a:latin typeface="Arial"/>
                <a:cs typeface="Arial" pitchFamily="34" charset="0"/>
              </a:rPr>
              <a:t>Workforce Planning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542" y="1555917"/>
            <a:ext cx="10772867" cy="456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15000"/>
              </a:lnSpc>
              <a:defRPr/>
            </a:pPr>
            <a:r>
              <a:rPr lang="en-GB" sz="2400" dirty="0">
                <a:solidFill>
                  <a:srgbClr val="0391BF"/>
                </a:solidFill>
                <a:latin typeface="Arial"/>
                <a:cs typeface="Helvetica" panose="020B0604020202020204" pitchFamily="34" charset="0"/>
              </a:rPr>
              <a:t>Deliver a </a:t>
            </a:r>
            <a:r>
              <a:rPr lang="en-GB" sz="2400" b="1" dirty="0">
                <a:solidFill>
                  <a:srgbClr val="0391BF"/>
                </a:solidFill>
                <a:latin typeface="Arial"/>
                <a:cs typeface="Helvetica" panose="020B0604020202020204" pitchFamily="34" charset="0"/>
              </a:rPr>
              <a:t>national workforce plan </a:t>
            </a:r>
            <a:r>
              <a:rPr lang="en-GB" sz="2400" dirty="0">
                <a:solidFill>
                  <a:srgbClr val="0391BF"/>
                </a:solidFill>
                <a:latin typeface="Arial"/>
                <a:cs typeface="Helvetica" panose="020B0604020202020204" pitchFamily="34" charset="0"/>
              </a:rPr>
              <a:t>for the radiology service in Scotland by April 2022 </a:t>
            </a:r>
          </a:p>
          <a:p>
            <a:pPr marL="0" lvl="1" algn="just">
              <a:lnSpc>
                <a:spcPct val="115000"/>
              </a:lnSpc>
              <a:defRPr/>
            </a:pPr>
            <a:endParaRPr lang="en-GB" sz="800" dirty="0">
              <a:solidFill>
                <a:srgbClr val="0096DC"/>
              </a:solidFill>
              <a:latin typeface="Arial"/>
              <a:cs typeface="Helvetica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0096DC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4380"/>
                </a:solidFill>
                <a:latin typeface="Arial"/>
                <a:cs typeface="Arial" pitchFamily="34" charset="0"/>
              </a:rPr>
              <a:t>Based on </a:t>
            </a:r>
            <a:r>
              <a:rPr lang="en-GB" sz="2400" b="1" dirty="0">
                <a:solidFill>
                  <a:srgbClr val="004380"/>
                </a:solidFill>
                <a:latin typeface="Arial"/>
                <a:cs typeface="Arial" pitchFamily="34" charset="0"/>
              </a:rPr>
              <a:t>data</a:t>
            </a:r>
            <a:r>
              <a:rPr lang="en-GB" sz="2400" dirty="0">
                <a:solidFill>
                  <a:srgbClr val="004380"/>
                </a:solidFill>
                <a:latin typeface="Arial"/>
                <a:cs typeface="Arial" pitchFamily="34" charset="0"/>
              </a:rPr>
              <a:t> and </a:t>
            </a:r>
            <a:r>
              <a:rPr lang="en-GB" sz="2400" b="1" dirty="0">
                <a:solidFill>
                  <a:srgbClr val="004380"/>
                </a:solidFill>
                <a:latin typeface="Arial"/>
                <a:cs typeface="Arial" pitchFamily="34" charset="0"/>
              </a:rPr>
              <a:t>professional judgement</a:t>
            </a:r>
          </a:p>
          <a:p>
            <a:pPr marL="285750" indent="-285750">
              <a:spcAft>
                <a:spcPts val="1200"/>
              </a:spcAft>
              <a:buClr>
                <a:srgbClr val="0096DC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4380"/>
                </a:solidFill>
                <a:latin typeface="Arial"/>
                <a:cs typeface="Arial" pitchFamily="34" charset="0"/>
              </a:rPr>
              <a:t>Using the recognised </a:t>
            </a:r>
            <a:r>
              <a:rPr lang="en-GB" sz="2400" b="1" dirty="0">
                <a:solidFill>
                  <a:srgbClr val="004380"/>
                </a:solidFill>
                <a:latin typeface="Arial"/>
                <a:cs typeface="Arial" pitchFamily="34" charset="0"/>
              </a:rPr>
              <a:t>Six Steps </a:t>
            </a:r>
            <a:r>
              <a:rPr lang="en-GB" sz="2400" dirty="0">
                <a:solidFill>
                  <a:srgbClr val="004380"/>
                </a:solidFill>
                <a:latin typeface="Arial"/>
                <a:cs typeface="Arial" pitchFamily="34" charset="0"/>
              </a:rPr>
              <a:t>approach</a:t>
            </a:r>
            <a:br>
              <a:rPr lang="en-GB" sz="2400" dirty="0">
                <a:solidFill>
                  <a:srgbClr val="004380"/>
                </a:solidFill>
                <a:latin typeface="Arial"/>
                <a:cs typeface="Arial" pitchFamily="34" charset="0"/>
              </a:rPr>
            </a:br>
            <a:r>
              <a:rPr lang="en-GB" sz="2000" dirty="0">
                <a:solidFill>
                  <a:srgbClr val="0391BF"/>
                </a:solidFill>
                <a:latin typeface="Arial"/>
                <a:cs typeface="Arial" pitchFamily="34" charset="0"/>
              </a:rPr>
              <a:t>service model &gt; demand and supply &gt; gap analysis &gt; implement solutions &gt;&gt;</a:t>
            </a:r>
          </a:p>
          <a:p>
            <a:pPr marL="285750" indent="-285750">
              <a:spcAft>
                <a:spcPts val="1200"/>
              </a:spcAft>
              <a:buClr>
                <a:srgbClr val="0096DC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4380"/>
                </a:solidFill>
                <a:latin typeface="Arial"/>
                <a:cs typeface="Arial" pitchFamily="34" charset="0"/>
              </a:rPr>
              <a:t>High-level </a:t>
            </a:r>
            <a:r>
              <a:rPr lang="en-GB" sz="2400" b="1" dirty="0">
                <a:solidFill>
                  <a:srgbClr val="004380"/>
                </a:solidFill>
                <a:latin typeface="Arial"/>
                <a:cs typeface="Arial" pitchFamily="34" charset="0"/>
              </a:rPr>
              <a:t>first iteration </a:t>
            </a:r>
            <a:r>
              <a:rPr lang="en-GB" sz="2400" dirty="0">
                <a:solidFill>
                  <a:srgbClr val="004380"/>
                </a:solidFill>
                <a:latin typeface="Arial"/>
                <a:cs typeface="Arial" pitchFamily="34" charset="0"/>
              </a:rPr>
              <a:t>of a multi-disciplinary holistic view of service workforce, on a national scale</a:t>
            </a:r>
          </a:p>
          <a:p>
            <a:pPr marL="285750" indent="-285750">
              <a:spcAft>
                <a:spcPts val="1200"/>
              </a:spcAft>
              <a:buClr>
                <a:srgbClr val="0096DC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4380"/>
                </a:solidFill>
                <a:latin typeface="Arial"/>
                <a:cs typeface="Arial" pitchFamily="34" charset="0"/>
              </a:rPr>
              <a:t>Building on the recommendations within the recent Radiology Service Target Operating Model</a:t>
            </a:r>
          </a:p>
          <a:p>
            <a:pPr marL="285750" indent="-285750">
              <a:spcAft>
                <a:spcPts val="1200"/>
              </a:spcAft>
              <a:buClr>
                <a:srgbClr val="0096DC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4380"/>
                </a:solidFill>
                <a:latin typeface="Arial"/>
                <a:cs typeface="Arial" pitchFamily="34" charset="0"/>
              </a:rPr>
              <a:t>Close </a:t>
            </a:r>
            <a:r>
              <a:rPr lang="en-GB" sz="2400" b="1" dirty="0">
                <a:solidFill>
                  <a:srgbClr val="004380"/>
                </a:solidFill>
                <a:latin typeface="Arial"/>
                <a:cs typeface="Arial" pitchFamily="34" charset="0"/>
              </a:rPr>
              <a:t>collaboration</a:t>
            </a:r>
            <a:r>
              <a:rPr lang="en-GB" sz="2400" dirty="0">
                <a:solidFill>
                  <a:srgbClr val="004380"/>
                </a:solidFill>
                <a:latin typeface="Arial"/>
                <a:cs typeface="Arial" pitchFamily="34" charset="0"/>
              </a:rPr>
              <a:t> essential.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174" y="5274871"/>
            <a:ext cx="4089991" cy="170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365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7349" y="353777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4000" b="1" dirty="0">
                <a:solidFill>
                  <a:srgbClr val="0928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Case for Change</a:t>
            </a:r>
          </a:p>
        </p:txBody>
      </p:sp>
      <p:sp>
        <p:nvSpPr>
          <p:cNvPr id="9" name="Rectangle 8"/>
          <p:cNvSpPr/>
          <p:nvPr/>
        </p:nvSpPr>
        <p:spPr>
          <a:xfrm>
            <a:off x="529542" y="1619715"/>
            <a:ext cx="11028049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15000"/>
              </a:lnSpc>
              <a:defRPr/>
            </a:pPr>
            <a:r>
              <a:rPr lang="en-GB" sz="2400" b="1" dirty="0">
                <a:solidFill>
                  <a:srgbClr val="039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Radiology Services are Unsustainable</a:t>
            </a:r>
          </a:p>
          <a:p>
            <a:pPr marL="285750" lvl="1" indent="-285750" algn="just">
              <a:lnSpc>
                <a:spcPct val="115000"/>
              </a:lnSpc>
              <a:buClr>
                <a:srgbClr val="0096DC"/>
              </a:buClr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Insufficient capacity </a:t>
            </a:r>
            <a:r>
              <a:rPr lang="en-GB" sz="2400" dirty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meet demand</a:t>
            </a:r>
          </a:p>
          <a:p>
            <a:pPr marL="285750" lvl="1" indent="-285750" algn="just">
              <a:lnSpc>
                <a:spcPct val="115000"/>
              </a:lnSpc>
              <a:buClr>
                <a:srgbClr val="0096DC"/>
              </a:buClr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 is increasing </a:t>
            </a:r>
            <a:r>
              <a:rPr lang="en-GB" sz="2400" dirty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3.4% per year = £1.2m per year.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15000"/>
              </a:lnSpc>
              <a:buClr>
                <a:srgbClr val="0096DC"/>
              </a:buClr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Waiting times are increasing </a:t>
            </a:r>
            <a:r>
              <a:rPr lang="en-GB" sz="2400" dirty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70% increase in patients waiting over six weeks (rise from 6,700 in Dec 2018, to 11,300 in Dec 2019).</a:t>
            </a:r>
          </a:p>
          <a:p>
            <a:pPr marL="342900" lvl="1" indent="-342900" algn="just">
              <a:lnSpc>
                <a:spcPct val="115000"/>
              </a:lnSpc>
              <a:buClr>
                <a:srgbClr val="0096DC"/>
              </a:buClr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 are increasing </a:t>
            </a:r>
            <a:r>
              <a:rPr lang="en-GB" sz="2400" dirty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Reporting outsourcing costs of £11.6m, net cost 2015/16 = £221m, 2019/20 = £244m.</a:t>
            </a:r>
          </a:p>
        </p:txBody>
      </p:sp>
      <p:sp>
        <p:nvSpPr>
          <p:cNvPr id="5" name="Rectangle 4"/>
          <p:cNvSpPr/>
          <p:nvPr/>
        </p:nvSpPr>
        <p:spPr>
          <a:xfrm>
            <a:off x="911636" y="4831316"/>
            <a:ext cx="6192688" cy="1323439"/>
          </a:xfrm>
          <a:prstGeom prst="rect">
            <a:avLst/>
          </a:prstGeom>
          <a:ln w="47625" cap="rnd">
            <a:solidFill>
              <a:srgbClr val="6B077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marL="0" lvl="1">
              <a:buClr>
                <a:srgbClr val="0096DC"/>
              </a:buClr>
            </a:pPr>
            <a:r>
              <a:rPr lang="en-GB" sz="2400" b="1" dirty="0">
                <a:solidFill>
                  <a:srgbClr val="039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that radiology services will fail</a:t>
            </a:r>
            <a:r>
              <a:rPr lang="en-GB" sz="2400" dirty="0">
                <a:solidFill>
                  <a:srgbClr val="039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lvl="1">
              <a:buClr>
                <a:srgbClr val="0096DC"/>
              </a:buClr>
            </a:pPr>
            <a:endParaRPr lang="en-GB" sz="800" dirty="0">
              <a:solidFill>
                <a:srgbClr val="0043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buClr>
                <a:srgbClr val="0096DC"/>
              </a:buClr>
            </a:pPr>
            <a:r>
              <a:rPr lang="en-GB" sz="2400" dirty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…impacting patient diagnosis and treatment in acute and primary care.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123" y="4831316"/>
            <a:ext cx="4263437" cy="177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76913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868" y="236964"/>
            <a:ext cx="89126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b="1" dirty="0">
                <a:solidFill>
                  <a:srgbClr val="092869"/>
                </a:solidFill>
                <a:latin typeface="Arial"/>
                <a:cs typeface="Arial" pitchFamily="34" charset="0"/>
              </a:rPr>
              <a:t>Workforce Planning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507349" y="1247573"/>
            <a:ext cx="1077286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96DC"/>
              </a:buClr>
            </a:pPr>
            <a:r>
              <a:rPr lang="en-GB" sz="2400" b="1" dirty="0">
                <a:solidFill>
                  <a:srgbClr val="039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Scope</a:t>
            </a:r>
            <a:endParaRPr lang="en-GB" sz="2400" dirty="0">
              <a:solidFill>
                <a:srgbClr val="0391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0096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Clinical Radiologists and Interventional Radiologists</a:t>
            </a:r>
          </a:p>
          <a:p>
            <a:pPr marL="342900" indent="-342900">
              <a:spcAft>
                <a:spcPts val="600"/>
              </a:spcAft>
              <a:buClr>
                <a:srgbClr val="0096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Healthcare Support Workers</a:t>
            </a:r>
          </a:p>
          <a:p>
            <a:pPr marL="342900" indent="-342900">
              <a:spcAft>
                <a:spcPts val="600"/>
              </a:spcAft>
              <a:buClr>
                <a:srgbClr val="0096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Assistant Practitioners</a:t>
            </a:r>
          </a:p>
          <a:p>
            <a:pPr marL="342900" indent="-342900">
              <a:spcAft>
                <a:spcPts val="600"/>
              </a:spcAft>
              <a:buClr>
                <a:srgbClr val="0096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Diagnostic Radiographers</a:t>
            </a:r>
          </a:p>
          <a:p>
            <a:pPr marL="342900" indent="-342900">
              <a:spcAft>
                <a:spcPts val="600"/>
              </a:spcAft>
              <a:buClr>
                <a:srgbClr val="0096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Advanced Practitioner Radiographers</a:t>
            </a:r>
          </a:p>
          <a:p>
            <a:pPr marL="342900" indent="-342900">
              <a:spcAft>
                <a:spcPts val="600"/>
              </a:spcAft>
              <a:buClr>
                <a:srgbClr val="0096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Sonographers </a:t>
            </a:r>
            <a:r>
              <a:rPr lang="en-GB" sz="2000" i="1" dirty="0">
                <a:solidFill>
                  <a:srgbClr val="004380"/>
                </a:solidFill>
                <a:latin typeface="Arial"/>
                <a:cs typeface="Arial" pitchFamily="34" charset="0"/>
              </a:rPr>
              <a:t>(non-obstetric)</a:t>
            </a:r>
          </a:p>
          <a:p>
            <a:pPr marL="342900" indent="-342900">
              <a:spcAft>
                <a:spcPts val="600"/>
              </a:spcAft>
              <a:buClr>
                <a:srgbClr val="0096DC"/>
              </a:buClr>
              <a:buFont typeface="Arial" panose="020B0604020202020204" pitchFamily="34" charset="0"/>
              <a:buChar char="•"/>
            </a:pPr>
            <a:endParaRPr lang="en-GB" sz="800" i="1" dirty="0">
              <a:solidFill>
                <a:srgbClr val="004380"/>
              </a:solidFill>
              <a:latin typeface="Arial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0096DC"/>
              </a:buClr>
            </a:pPr>
            <a:r>
              <a:rPr lang="en-GB" sz="2400" b="1" dirty="0">
                <a:solidFill>
                  <a:srgbClr val="0391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Planned Steps</a:t>
            </a:r>
            <a:endParaRPr lang="en-GB" sz="2400" dirty="0">
              <a:solidFill>
                <a:srgbClr val="0391BF"/>
              </a:solidFill>
              <a:latin typeface="Arial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0096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Map </a:t>
            </a:r>
            <a:r>
              <a:rPr lang="en-GB" sz="2000" b="1" dirty="0">
                <a:solidFill>
                  <a:srgbClr val="004380"/>
                </a:solidFill>
                <a:latin typeface="Arial"/>
                <a:cs typeface="Arial" pitchFamily="34" charset="0"/>
              </a:rPr>
              <a:t>current</a:t>
            </a: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 state of radiology workforce and supply</a:t>
            </a:r>
          </a:p>
          <a:p>
            <a:pPr marL="285750" indent="-285750">
              <a:spcAft>
                <a:spcPts val="600"/>
              </a:spcAft>
              <a:buClr>
                <a:srgbClr val="0096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Project </a:t>
            </a:r>
            <a:r>
              <a:rPr lang="en-GB" sz="2000" b="1" dirty="0">
                <a:solidFill>
                  <a:srgbClr val="004380"/>
                </a:solidFill>
                <a:latin typeface="Arial"/>
                <a:cs typeface="Arial" pitchFamily="34" charset="0"/>
              </a:rPr>
              <a:t>future</a:t>
            </a: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 demand from data and scenario modelling</a:t>
            </a:r>
          </a:p>
          <a:p>
            <a:pPr marL="285750" indent="-285750">
              <a:spcAft>
                <a:spcPts val="600"/>
              </a:spcAft>
              <a:buClr>
                <a:srgbClr val="0096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Identify </a:t>
            </a:r>
            <a:r>
              <a:rPr lang="en-GB" sz="2000" b="1" dirty="0">
                <a:solidFill>
                  <a:srgbClr val="004380"/>
                </a:solidFill>
                <a:latin typeface="Arial"/>
                <a:cs typeface="Arial" pitchFamily="34" charset="0"/>
              </a:rPr>
              <a:t>required</a:t>
            </a: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 workforce to meet that demand</a:t>
            </a:r>
          </a:p>
          <a:p>
            <a:pPr marL="285750" indent="-285750">
              <a:spcAft>
                <a:spcPts val="600"/>
              </a:spcAft>
              <a:buClr>
                <a:srgbClr val="0096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Solutions/ ideas to fill gap</a:t>
            </a:r>
          </a:p>
          <a:p>
            <a:pPr marL="285750" indent="-285750">
              <a:spcAft>
                <a:spcPts val="600"/>
              </a:spcAft>
              <a:buClr>
                <a:srgbClr val="0096DC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4380"/>
                </a:solidFill>
                <a:latin typeface="Arial"/>
                <a:cs typeface="Arial" pitchFamily="34" charset="0"/>
              </a:rPr>
              <a:t>Remote &amp; Rural </a:t>
            </a: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recruitment and retention recommendations.</a:t>
            </a:r>
          </a:p>
          <a:p>
            <a:pPr marL="342900" indent="-342900">
              <a:spcAft>
                <a:spcPts val="600"/>
              </a:spcAft>
              <a:buClr>
                <a:srgbClr val="0096DC"/>
              </a:buClr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004380"/>
              </a:solidFill>
              <a:latin typeface="Arial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291" y="1247573"/>
            <a:ext cx="2838579" cy="4270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019" y="4939066"/>
            <a:ext cx="2432981" cy="204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963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5496" y="2397566"/>
            <a:ext cx="69009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b="1" dirty="0">
                <a:solidFill>
                  <a:srgbClr val="092869"/>
                </a:solidFill>
                <a:latin typeface="Arial" pitchFamily="34" charset="0"/>
                <a:cs typeface="Arial" pitchFamily="34" charset="0"/>
              </a:rPr>
              <a:t>Any Questions?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000" y="4444999"/>
            <a:ext cx="2432981" cy="20426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036" y="4444999"/>
            <a:ext cx="2120727" cy="20426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4562148"/>
            <a:ext cx="2314919" cy="2050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539" y="5396319"/>
            <a:ext cx="295042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www.radiology.scot.nhs.uk/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b="1" dirty="0">
              <a:solidFill>
                <a:srgbClr val="0928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395" y="5753379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>
                <a:solidFill>
                  <a:srgbClr val="0928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NSS.S.R.T.P@NHS.SCOT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solidFill>
                <a:srgbClr val="09286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439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6716" y="311245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4000" b="1" dirty="0">
                <a:solidFill>
                  <a:srgbClr val="0928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Case for Change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36843" y="1146724"/>
            <a:ext cx="8424936" cy="5616624"/>
            <a:chOff x="511671" y="1268760"/>
            <a:chExt cx="8424936" cy="5616624"/>
          </a:xfrm>
        </p:grpSpPr>
        <p:grpSp>
          <p:nvGrpSpPr>
            <p:cNvPr id="6" name="Group 63"/>
            <p:cNvGrpSpPr/>
            <p:nvPr/>
          </p:nvGrpSpPr>
          <p:grpSpPr>
            <a:xfrm>
              <a:off x="2555776" y="2360337"/>
              <a:ext cx="504056" cy="3529337"/>
              <a:chOff x="2123728" y="1081988"/>
              <a:chExt cx="504056" cy="3529337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2409134" y="1081988"/>
                <a:ext cx="2626" cy="3283116"/>
              </a:xfrm>
              <a:prstGeom prst="line">
                <a:avLst/>
              </a:prstGeom>
              <a:ln w="38100">
                <a:solidFill>
                  <a:srgbClr val="00438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2123728" y="4365104"/>
                <a:ext cx="50405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>
                    <a:solidFill>
                      <a:srgbClr val="004380"/>
                    </a:solidFill>
                  </a:rPr>
                  <a:t>2016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511671" y="3411205"/>
              <a:ext cx="1259632" cy="423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4380"/>
                  </a:solidFill>
                </a:rPr>
                <a:t>Reporting</a:t>
              </a:r>
              <a:r>
                <a:rPr lang="en-GB" sz="1050" b="1" dirty="0">
                  <a:solidFill>
                    <a:srgbClr val="004380"/>
                  </a:solidFill>
                </a:rPr>
                <a:t> Activity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1671" y="4059277"/>
              <a:ext cx="11876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4380"/>
                  </a:solidFill>
                </a:rPr>
                <a:t>Reporting Capacity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9552" y="4635341"/>
              <a:ext cx="2016224" cy="1169923"/>
            </a:xfrm>
            <a:prstGeom prst="rect">
              <a:avLst/>
            </a:prstGeom>
            <a:solidFill>
              <a:srgbClr val="004380"/>
            </a:solidFill>
            <a:ln cap="rnd">
              <a:solidFill>
                <a:srgbClr val="00438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1000" b="1" dirty="0">
                  <a:solidFill>
                    <a:schemeClr val="bg1"/>
                  </a:solidFill>
                </a:rPr>
                <a:t>Currently declining: 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1000" dirty="0">
                  <a:solidFill>
                    <a:schemeClr val="bg1"/>
                  </a:solidFill>
                </a:rPr>
                <a:t>Retiring Radiologists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1000" dirty="0">
                  <a:solidFill>
                    <a:schemeClr val="bg1"/>
                  </a:solidFill>
                </a:rPr>
                <a:t>Tax/pension disincentives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1000" dirty="0">
                  <a:solidFill>
                    <a:schemeClr val="bg1"/>
                  </a:solidFill>
                </a:rPr>
                <a:t>Increasing vacancies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1000" dirty="0">
                  <a:solidFill>
                    <a:schemeClr val="bg1"/>
                  </a:solidFill>
                </a:rPr>
                <a:t>Radiographer supply inadequate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1000" dirty="0">
                  <a:solidFill>
                    <a:schemeClr val="bg1"/>
                  </a:solidFill>
                </a:rPr>
                <a:t>More trainees LTFT</a:t>
              </a:r>
            </a:p>
          </p:txBody>
        </p:sp>
        <p:cxnSp>
          <p:nvCxnSpPr>
            <p:cNvPr id="13" name="Straight Arrow Connector 12"/>
            <p:cNvCxnSpPr>
              <a:stCxn id="12" idx="0"/>
            </p:cNvCxnSpPr>
            <p:nvPr/>
          </p:nvCxnSpPr>
          <p:spPr>
            <a:xfrm flipV="1">
              <a:off x="1547664" y="4384439"/>
              <a:ext cx="360040" cy="25090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043608" y="2403093"/>
              <a:ext cx="1728192" cy="553998"/>
            </a:xfrm>
            <a:prstGeom prst="rect">
              <a:avLst/>
            </a:prstGeom>
            <a:solidFill>
              <a:srgbClr val="004380"/>
            </a:solidFill>
            <a:ln cap="rnd">
              <a:solidFill>
                <a:srgbClr val="00438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1000" b="1" dirty="0">
                  <a:solidFill>
                    <a:schemeClr val="bg1"/>
                  </a:solidFill>
                </a:rPr>
                <a:t>Increasing: 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1000" dirty="0">
                  <a:solidFill>
                    <a:schemeClr val="bg1"/>
                  </a:solidFill>
                </a:rPr>
                <a:t>Population growth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1000" dirty="0">
                  <a:solidFill>
                    <a:schemeClr val="bg1"/>
                  </a:solidFill>
                </a:rPr>
                <a:t>Exam request growth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4" idx="2"/>
            </p:cNvCxnSpPr>
            <p:nvPr/>
          </p:nvCxnSpPr>
          <p:spPr>
            <a:xfrm>
              <a:off x="1907704" y="2957091"/>
              <a:ext cx="288032" cy="310098"/>
            </a:xfrm>
            <a:prstGeom prst="straightConnector1">
              <a:avLst/>
            </a:prstGeom>
            <a:ln>
              <a:solidFill>
                <a:srgbClr val="0096D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64"/>
            <p:cNvGrpSpPr/>
            <p:nvPr/>
          </p:nvGrpSpPr>
          <p:grpSpPr>
            <a:xfrm>
              <a:off x="7452320" y="2365963"/>
              <a:ext cx="742958" cy="3677600"/>
              <a:chOff x="7020272" y="1087614"/>
              <a:chExt cx="742958" cy="367760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7236296" y="1087614"/>
                <a:ext cx="0" cy="3277490"/>
              </a:xfrm>
              <a:prstGeom prst="line">
                <a:avLst/>
              </a:prstGeom>
              <a:ln w="38100">
                <a:solidFill>
                  <a:srgbClr val="00438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7020272" y="4365104"/>
                <a:ext cx="7429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 dirty="0">
                    <a:solidFill>
                      <a:srgbClr val="004380"/>
                    </a:solidFill>
                  </a:rPr>
                  <a:t>10 YEARS</a:t>
                </a:r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>
              <a:off x="2555776" y="5643453"/>
              <a:ext cx="5832648" cy="0"/>
            </a:xfrm>
            <a:prstGeom prst="straightConnector1">
              <a:avLst/>
            </a:prstGeom>
            <a:ln w="38100">
              <a:solidFill>
                <a:srgbClr val="00438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62"/>
            <p:cNvGrpSpPr/>
            <p:nvPr/>
          </p:nvGrpSpPr>
          <p:grpSpPr>
            <a:xfrm>
              <a:off x="3419872" y="2331085"/>
              <a:ext cx="504056" cy="3558589"/>
              <a:chOff x="3131840" y="1052736"/>
              <a:chExt cx="504056" cy="3558589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3131840" y="4365104"/>
                <a:ext cx="50405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 dirty="0">
                    <a:solidFill>
                      <a:srgbClr val="004380"/>
                    </a:solidFill>
                  </a:rPr>
                  <a:t>2019</a:t>
                </a:r>
              </a:p>
            </p:txBody>
          </p:sp>
          <p:cxnSp>
            <p:nvCxnSpPr>
              <p:cNvPr id="40" name="Straight Connector 39"/>
              <p:cNvCxnSpPr>
                <a:endCxn id="39" idx="0"/>
              </p:cNvCxnSpPr>
              <p:nvPr/>
            </p:nvCxnSpPr>
            <p:spPr>
              <a:xfrm>
                <a:off x="3347864" y="1052736"/>
                <a:ext cx="36004" cy="3312368"/>
              </a:xfrm>
              <a:prstGeom prst="line">
                <a:avLst/>
              </a:prstGeom>
              <a:ln w="38100">
                <a:solidFill>
                  <a:srgbClr val="00438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3779912" y="1268760"/>
              <a:ext cx="2079064" cy="1015663"/>
            </a:xfrm>
            <a:prstGeom prst="rect">
              <a:avLst/>
            </a:prstGeom>
            <a:solidFill>
              <a:srgbClr val="0391BF"/>
            </a:solidFill>
            <a:ln>
              <a:solidFill>
                <a:srgbClr val="0096D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1000" b="1" dirty="0">
                  <a:solidFill>
                    <a:schemeClr val="bg1"/>
                  </a:solidFill>
                </a:rPr>
                <a:t>Increasing complexity of activity: </a:t>
              </a:r>
            </a:p>
            <a:p>
              <a:r>
                <a:rPr lang="en-GB" sz="1000" dirty="0">
                  <a:solidFill>
                    <a:schemeClr val="bg1"/>
                  </a:solidFill>
                </a:rPr>
                <a:t>In the past five years: </a:t>
              </a:r>
            </a:p>
            <a:p>
              <a:r>
                <a:rPr lang="en-GB" sz="1000" dirty="0">
                  <a:solidFill>
                    <a:schemeClr val="bg1"/>
                  </a:solidFill>
                </a:rPr>
                <a:t>54% increase in demand for (CT)</a:t>
              </a:r>
            </a:p>
            <a:p>
              <a:r>
                <a:rPr lang="en-GB" sz="1000" dirty="0">
                  <a:solidFill>
                    <a:schemeClr val="bg1"/>
                  </a:solidFill>
                </a:rPr>
                <a:t>48% increase in (MR) exams</a:t>
              </a:r>
            </a:p>
            <a:p>
              <a:r>
                <a:rPr lang="en-GB" sz="1000" dirty="0">
                  <a:solidFill>
                    <a:schemeClr val="bg1"/>
                  </a:solidFill>
                </a:rPr>
                <a:t>8% increase in other modalities</a:t>
              </a:r>
            </a:p>
          </p:txBody>
        </p:sp>
        <p:sp>
          <p:nvSpPr>
            <p:cNvPr id="20" name="Right Brace 19"/>
            <p:cNvSpPr/>
            <p:nvPr/>
          </p:nvSpPr>
          <p:spPr>
            <a:xfrm>
              <a:off x="3707904" y="3051165"/>
              <a:ext cx="288032" cy="1512168"/>
            </a:xfrm>
            <a:prstGeom prst="rightBrace">
              <a:avLst/>
            </a:prstGeom>
            <a:ln w="50800" cmpd="sng">
              <a:solidFill>
                <a:srgbClr val="0391B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1" name="Group 29"/>
            <p:cNvGrpSpPr/>
            <p:nvPr/>
          </p:nvGrpSpPr>
          <p:grpSpPr>
            <a:xfrm>
              <a:off x="4139953" y="4635341"/>
              <a:ext cx="864095" cy="1404270"/>
              <a:chOff x="3081428" y="1052736"/>
              <a:chExt cx="604865" cy="4632192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3081428" y="4365106"/>
                <a:ext cx="604865" cy="1319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b="1" dirty="0">
                    <a:solidFill>
                      <a:srgbClr val="004380"/>
                    </a:solidFill>
                  </a:rPr>
                  <a:t>2023</a:t>
                </a:r>
              </a:p>
              <a:p>
                <a:pPr algn="ctr"/>
                <a:endParaRPr lang="en-GB" sz="1000" b="1" dirty="0">
                  <a:solidFill>
                    <a:srgbClr val="004380"/>
                  </a:solidFill>
                </a:endParaRPr>
              </a:p>
            </p:txBody>
          </p:sp>
          <p:cxnSp>
            <p:nvCxnSpPr>
              <p:cNvPr id="38" name="Straight Connector 37"/>
              <p:cNvCxnSpPr>
                <a:endCxn id="37" idx="0"/>
              </p:cNvCxnSpPr>
              <p:nvPr/>
            </p:nvCxnSpPr>
            <p:spPr>
              <a:xfrm>
                <a:off x="3383859" y="1052736"/>
                <a:ext cx="1" cy="3312370"/>
              </a:xfrm>
              <a:prstGeom prst="line">
                <a:avLst/>
              </a:prstGeom>
              <a:ln w="38100">
                <a:solidFill>
                  <a:srgbClr val="00438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>
              <a:off x="3357032" y="4614435"/>
              <a:ext cx="1224136" cy="72008"/>
            </a:xfrm>
            <a:prstGeom prst="line">
              <a:avLst/>
            </a:prstGeom>
            <a:ln>
              <a:solidFill>
                <a:srgbClr val="6B077B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394480" y="1899312"/>
              <a:ext cx="6627021" cy="1610923"/>
            </a:xfrm>
            <a:prstGeom prst="line">
              <a:avLst/>
            </a:prstGeom>
            <a:ln w="41275">
              <a:solidFill>
                <a:srgbClr val="00438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4572000" y="4292724"/>
              <a:ext cx="3600400" cy="414625"/>
            </a:xfrm>
            <a:prstGeom prst="line">
              <a:avLst/>
            </a:prstGeom>
            <a:ln w="41275">
              <a:solidFill>
                <a:srgbClr val="6B077B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107241" y="3694301"/>
              <a:ext cx="1224136" cy="400110"/>
            </a:xfrm>
            <a:prstGeom prst="rect">
              <a:avLst/>
            </a:prstGeom>
            <a:solidFill>
              <a:srgbClr val="0391BF"/>
            </a:solidFill>
            <a:ln>
              <a:solidFill>
                <a:srgbClr val="0096D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chemeClr val="bg1"/>
                  </a:solidFill>
                </a:rPr>
                <a:t>2015 </a:t>
              </a:r>
            </a:p>
            <a:p>
              <a:pPr algn="ctr"/>
              <a:r>
                <a:rPr lang="en-GB" sz="1000" b="1" dirty="0">
                  <a:solidFill>
                    <a:schemeClr val="bg1"/>
                  </a:solidFill>
                </a:rPr>
                <a:t>£5.25 million gap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62003" y="5869721"/>
              <a:ext cx="3168352" cy="1015663"/>
            </a:xfrm>
            <a:prstGeom prst="rect">
              <a:avLst/>
            </a:prstGeom>
            <a:solidFill>
              <a:srgbClr val="6B077B"/>
            </a:solidFill>
            <a:ln>
              <a:solidFill>
                <a:srgbClr val="6552A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1000" b="1" dirty="0">
                  <a:solidFill>
                    <a:schemeClr val="bg1"/>
                  </a:solidFill>
                </a:rPr>
                <a:t>Increasing Capacity: 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1000" dirty="0">
                  <a:solidFill>
                    <a:schemeClr val="bg1"/>
                  </a:solidFill>
                </a:rPr>
                <a:t>Workforce Solutions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1000" dirty="0">
                  <a:solidFill>
                    <a:schemeClr val="bg1"/>
                  </a:solidFill>
                </a:rPr>
                <a:t>10 trainees entering market annually from 2024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1000" dirty="0">
                  <a:solidFill>
                    <a:schemeClr val="bg1"/>
                  </a:solidFill>
                </a:rPr>
                <a:t>National Bank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1000" dirty="0">
                  <a:solidFill>
                    <a:schemeClr val="bg1"/>
                  </a:solidFill>
                </a:rPr>
                <a:t>Advanced Practice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1000" dirty="0">
                  <a:solidFill>
                    <a:schemeClr val="bg1"/>
                  </a:solidFill>
                </a:rPr>
                <a:t>Clinical Decision Support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992391" y="1412776"/>
              <a:ext cx="1944216" cy="400110"/>
            </a:xfrm>
            <a:prstGeom prst="rect">
              <a:avLst/>
            </a:prstGeom>
            <a:solidFill>
              <a:srgbClr val="00A15F"/>
            </a:solidFill>
            <a:ln>
              <a:solidFill>
                <a:srgbClr val="00A15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1000" b="1" dirty="0">
                  <a:solidFill>
                    <a:schemeClr val="bg1"/>
                  </a:solidFill>
                </a:rPr>
                <a:t>Reducing demand: 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1000" dirty="0">
                  <a:solidFill>
                    <a:schemeClr val="bg1"/>
                  </a:solidFill>
                </a:rPr>
                <a:t>Clinical decision support</a:t>
              </a:r>
            </a:p>
          </p:txBody>
        </p:sp>
        <p:sp>
          <p:nvSpPr>
            <p:cNvPr id="28" name="Arc 27"/>
            <p:cNvSpPr/>
            <p:nvPr/>
          </p:nvSpPr>
          <p:spPr>
            <a:xfrm rot="21205727">
              <a:off x="3996811" y="2420466"/>
              <a:ext cx="4176464" cy="375338"/>
            </a:xfrm>
            <a:prstGeom prst="arc">
              <a:avLst>
                <a:gd name="adj1" fmla="val 16200000"/>
                <a:gd name="adj2" fmla="val 21462548"/>
              </a:avLst>
            </a:prstGeom>
            <a:ln w="41275">
              <a:solidFill>
                <a:srgbClr val="00A15F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4788024" y="3716660"/>
              <a:ext cx="3384376" cy="936104"/>
            </a:xfrm>
            <a:prstGeom prst="line">
              <a:avLst/>
            </a:prstGeom>
            <a:ln w="41275">
              <a:solidFill>
                <a:srgbClr val="00A15F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995936" y="3323956"/>
              <a:ext cx="1656184" cy="1013713"/>
            </a:xfrm>
            <a:prstGeom prst="rect">
              <a:avLst/>
            </a:prstGeom>
            <a:solidFill>
              <a:srgbClr val="0391BF"/>
            </a:solidFill>
            <a:ln>
              <a:solidFill>
                <a:srgbClr val="0096D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chemeClr val="bg1"/>
                  </a:solidFill>
                </a:rPr>
                <a:t>2018 </a:t>
              </a:r>
            </a:p>
            <a:p>
              <a:pPr algn="ctr"/>
              <a:r>
                <a:rPr lang="en-GB" sz="1000" b="1" dirty="0">
                  <a:solidFill>
                    <a:schemeClr val="bg1"/>
                  </a:solidFill>
                </a:rPr>
                <a:t>£11.6 million gap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Outsourcing £5,069,000 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Insourcing £4,785,000 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Ad-hoc locums £1,740,000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428815" y="4259822"/>
              <a:ext cx="1440160" cy="303511"/>
            </a:xfrm>
            <a:prstGeom prst="line">
              <a:avLst/>
            </a:prstGeom>
            <a:ln w="41275">
              <a:solidFill>
                <a:srgbClr val="00438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868975" y="4563333"/>
              <a:ext cx="504056" cy="72008"/>
            </a:xfrm>
            <a:prstGeom prst="line">
              <a:avLst/>
            </a:prstGeom>
            <a:ln w="41275">
              <a:solidFill>
                <a:srgbClr val="00438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357032" y="4643611"/>
              <a:ext cx="1224136" cy="225549"/>
            </a:xfrm>
            <a:prstGeom prst="line">
              <a:avLst/>
            </a:prstGeom>
            <a:ln w="41275">
              <a:solidFill>
                <a:srgbClr val="00438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581168" y="4862336"/>
              <a:ext cx="3600400" cy="144016"/>
            </a:xfrm>
            <a:prstGeom prst="line">
              <a:avLst/>
            </a:prstGeom>
            <a:ln w="41275">
              <a:solidFill>
                <a:srgbClr val="00438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ight Brace 34"/>
            <p:cNvSpPr/>
            <p:nvPr/>
          </p:nvSpPr>
          <p:spPr>
            <a:xfrm rot="10800000">
              <a:off x="2344336" y="3257517"/>
              <a:ext cx="288032" cy="1224136"/>
            </a:xfrm>
            <a:prstGeom prst="rightBrace">
              <a:avLst>
                <a:gd name="adj1" fmla="val 8333"/>
                <a:gd name="adj2" fmla="val 50000"/>
              </a:avLst>
            </a:prstGeom>
            <a:ln w="50800" cmpd="sng">
              <a:solidFill>
                <a:srgbClr val="0391B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04359" y="2855258"/>
              <a:ext cx="1944216" cy="861774"/>
            </a:xfrm>
            <a:prstGeom prst="rect">
              <a:avLst/>
            </a:prstGeom>
            <a:solidFill>
              <a:srgbClr val="00A15F"/>
            </a:solidFill>
            <a:ln>
              <a:solidFill>
                <a:srgbClr val="00A15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1000" b="1" dirty="0">
                  <a:solidFill>
                    <a:schemeClr val="bg1"/>
                  </a:solidFill>
                </a:rPr>
                <a:t>Artificial Intelligence: 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1000" dirty="0">
                  <a:solidFill>
                    <a:schemeClr val="bg1"/>
                  </a:solidFill>
                </a:rPr>
                <a:t>Image analysis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1000" dirty="0">
                  <a:solidFill>
                    <a:schemeClr val="bg1"/>
                  </a:solidFill>
                </a:rPr>
                <a:t>Natural Language Processing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1000" dirty="0">
                  <a:solidFill>
                    <a:schemeClr val="bg1"/>
                  </a:solidFill>
                </a:rPr>
                <a:t>Niche products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1000" dirty="0">
                  <a:solidFill>
                    <a:schemeClr val="bg1"/>
                  </a:solidFill>
                </a:rPr>
                <a:t>General solutions </a:t>
              </a: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859" y="3685213"/>
            <a:ext cx="3691874" cy="332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298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5380" y="298339"/>
            <a:ext cx="9145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928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Team: Clinical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96034" y="1186979"/>
            <a:ext cx="11468710" cy="5331752"/>
            <a:chOff x="837779" y="1186979"/>
            <a:chExt cx="11468710" cy="53317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4213" y="3984457"/>
              <a:ext cx="1495419" cy="1468715"/>
            </a:xfrm>
            <a:prstGeom prst="ellipse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837779" y="1186979"/>
              <a:ext cx="11468710" cy="5331752"/>
              <a:chOff x="474489" y="713081"/>
              <a:chExt cx="11744163" cy="5624896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474489" y="713081"/>
                <a:ext cx="11744163" cy="5624896"/>
                <a:chOff x="474489" y="713081"/>
                <a:chExt cx="11744163" cy="5624896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aturation sat="90000"/>
                          </a14:imgEffect>
                          <a14:imgEffect>
                            <a14:brightnessContrast bright="11000" contrast="-8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860" t="15276" r="49506" b="47720"/>
                <a:stretch/>
              </p:blipFill>
              <p:spPr>
                <a:xfrm>
                  <a:off x="10394281" y="3688616"/>
                  <a:ext cx="1598213" cy="1606952"/>
                </a:xfrm>
                <a:prstGeom prst="ellipse">
                  <a:avLst/>
                </a:prstGeom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brigh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79" t="13553" r="3792" b="16540"/>
                <a:stretch/>
              </p:blipFill>
              <p:spPr>
                <a:xfrm>
                  <a:off x="4430299" y="3589587"/>
                  <a:ext cx="1654990" cy="1692773"/>
                </a:xfrm>
                <a:prstGeom prst="ellipse">
                  <a:avLst/>
                </a:prstGeom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494" t="3282" r="10569" b="8099"/>
                <a:stretch/>
              </p:blipFill>
              <p:spPr>
                <a:xfrm>
                  <a:off x="5061761" y="713081"/>
                  <a:ext cx="2414337" cy="2430380"/>
                </a:xfrm>
                <a:prstGeom prst="ellipse">
                  <a:avLst/>
                </a:prstGeom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2667974" y="1980720"/>
                  <a:ext cx="2238112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600" b="1" dirty="0">
                      <a:solidFill>
                        <a:srgbClr val="092869"/>
                      </a:solidFill>
                    </a:rPr>
                    <a:t>Dr Hamish McRitchie</a:t>
                  </a:r>
                  <a:r>
                    <a:rPr lang="en-GB" sz="1600" dirty="0"/>
                    <a:t/>
                  </a:r>
                  <a:br>
                    <a:rPr lang="en-GB" sz="1600" dirty="0"/>
                  </a:br>
                  <a:r>
                    <a:rPr lang="en-GB" sz="1400" b="1" dirty="0">
                      <a:solidFill>
                        <a:srgbClr val="6B077D"/>
                      </a:solidFill>
                    </a:rPr>
                    <a:t>SRTP Medical Director</a:t>
                  </a:r>
                  <a:endParaRPr lang="en-GB" sz="1600" dirty="0">
                    <a:solidFill>
                      <a:srgbClr val="6B077D"/>
                    </a:solidFill>
                  </a:endParaRPr>
                </a:p>
              </p:txBody>
            </p:sp>
            <p:grpSp>
              <p:nvGrpSpPr>
                <p:cNvPr id="13" name="Group 12"/>
                <p:cNvGrpSpPr/>
                <p:nvPr/>
              </p:nvGrpSpPr>
              <p:grpSpPr>
                <a:xfrm>
                  <a:off x="474489" y="3552898"/>
                  <a:ext cx="1800202" cy="2569638"/>
                  <a:chOff x="-16236" y="4068302"/>
                  <a:chExt cx="1800202" cy="2569638"/>
                </a:xfrm>
              </p:grpSpPr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-16236" y="4068302"/>
                    <a:ext cx="1800202" cy="1800200"/>
                    <a:chOff x="1896728" y="1529465"/>
                    <a:chExt cx="1800202" cy="1800200"/>
                  </a:xfrm>
                </p:grpSpPr>
                <p:pic>
                  <p:nvPicPr>
                    <p:cNvPr id="37" name="Picture 14" descr="Shalini Datta">
                      <a:extLst>
                        <a:ext uri="{FF2B5EF4-FFF2-40B4-BE49-F238E27FC236}">
                          <a16:creationId xmlns:a16="http://schemas.microsoft.com/office/drawing/2014/main" id="{B6B183CD-B6E6-4116-A46C-F7FE32B73A1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9"/>
                    <a:srcRect l="2635" t="-1" b="37651"/>
                    <a:stretch/>
                  </p:blipFill>
                  <p:spPr>
                    <a:xfrm>
                      <a:off x="1961864" y="1565461"/>
                      <a:ext cx="1710642" cy="1728203"/>
                    </a:xfrm>
                    <a:prstGeom prst="ellipse">
                      <a:avLst/>
                    </a:prstGeom>
                  </p:spPr>
                </p:pic>
                <p:sp>
                  <p:nvSpPr>
                    <p:cNvPr id="38" name="Donut 37"/>
                    <p:cNvSpPr/>
                    <p:nvPr/>
                  </p:nvSpPr>
                  <p:spPr>
                    <a:xfrm rot="5400000">
                      <a:off x="1896729" y="1529464"/>
                      <a:ext cx="1800200" cy="1800202"/>
                    </a:xfrm>
                    <a:prstGeom prst="donut">
                      <a:avLst>
                        <a:gd name="adj" fmla="val 8546"/>
                      </a:avLst>
                    </a:prstGeom>
                    <a:solidFill>
                      <a:srgbClr val="0096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6540" y="5868499"/>
                    <a:ext cx="1713932" cy="76944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sz="1600" b="1" dirty="0">
                        <a:solidFill>
                          <a:srgbClr val="092869"/>
                        </a:solidFill>
                      </a:rPr>
                      <a:t>Dr Shalini Datta</a:t>
                    </a:r>
                  </a:p>
                  <a:p>
                    <a:pPr algn="ctr"/>
                    <a:r>
                      <a:rPr lang="en-GB" sz="1400" b="1" dirty="0">
                        <a:solidFill>
                          <a:srgbClr val="0096DC"/>
                        </a:solidFill>
                      </a:rPr>
                      <a:t>Clinical Lead</a:t>
                    </a:r>
                    <a:br>
                      <a:rPr lang="en-GB" sz="1400" b="1" dirty="0">
                        <a:solidFill>
                          <a:srgbClr val="0096DC"/>
                        </a:solidFill>
                      </a:rPr>
                    </a:br>
                    <a:r>
                      <a:rPr lang="en-GB" sz="1400" b="1" dirty="0">
                        <a:solidFill>
                          <a:srgbClr val="0096DC"/>
                        </a:solidFill>
                      </a:rPr>
                      <a:t>SNRRS</a:t>
                    </a:r>
                    <a:endParaRPr lang="en-GB" sz="1600" dirty="0">
                      <a:solidFill>
                        <a:srgbClr val="0096DC"/>
                      </a:solidFill>
                    </a:endParaRPr>
                  </a:p>
                </p:txBody>
              </p:sp>
            </p:grpSp>
            <p:grpSp>
              <p:nvGrpSpPr>
                <p:cNvPr id="14" name="Group 13"/>
                <p:cNvGrpSpPr/>
                <p:nvPr/>
              </p:nvGrpSpPr>
              <p:grpSpPr>
                <a:xfrm>
                  <a:off x="6329015" y="3539292"/>
                  <a:ext cx="1851362" cy="2625550"/>
                  <a:chOff x="5946099" y="4054695"/>
                  <a:chExt cx="1851362" cy="2625550"/>
                </a:xfrm>
              </p:grpSpPr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6023849" y="5868499"/>
                    <a:ext cx="1773612" cy="8117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sz="1600" b="1" dirty="0">
                        <a:solidFill>
                          <a:srgbClr val="092869"/>
                        </a:solidFill>
                      </a:rPr>
                      <a:t>Dr Simon McGurk</a:t>
                    </a:r>
                  </a:p>
                  <a:p>
                    <a:pPr algn="ctr"/>
                    <a:r>
                      <a:rPr lang="en-GB" sz="1400" b="1" dirty="0">
                        <a:solidFill>
                          <a:srgbClr val="0096DC"/>
                        </a:solidFill>
                      </a:rPr>
                      <a:t>Steering Group Chair</a:t>
                    </a:r>
                    <a:br>
                      <a:rPr lang="en-GB" sz="1400" b="1" dirty="0">
                        <a:solidFill>
                          <a:srgbClr val="0096DC"/>
                        </a:solidFill>
                      </a:rPr>
                    </a:br>
                    <a:r>
                      <a:rPr lang="en-GB" sz="1400" b="1" dirty="0">
                        <a:solidFill>
                          <a:srgbClr val="0096DC"/>
                        </a:solidFill>
                      </a:rPr>
                      <a:t>Advancing Practice</a:t>
                    </a:r>
                    <a:endParaRPr lang="en-GB" sz="1600" dirty="0">
                      <a:solidFill>
                        <a:srgbClr val="0096DC"/>
                      </a:solidFill>
                    </a:endParaRPr>
                  </a:p>
                </p:txBody>
              </p:sp>
              <p:sp>
                <p:nvSpPr>
                  <p:cNvPr id="34" name="Donut 33"/>
                  <p:cNvSpPr/>
                  <p:nvPr/>
                </p:nvSpPr>
                <p:spPr>
                  <a:xfrm rot="5400000">
                    <a:off x="5946098" y="4054696"/>
                    <a:ext cx="1800202" cy="1800200"/>
                  </a:xfrm>
                  <a:prstGeom prst="donut">
                    <a:avLst>
                      <a:gd name="adj" fmla="val 8546"/>
                    </a:avLst>
                  </a:prstGeom>
                  <a:solidFill>
                    <a:srgbClr val="0096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15" name="Straight Connector 14"/>
                <p:cNvCxnSpPr/>
                <p:nvPr/>
              </p:nvCxnSpPr>
              <p:spPr>
                <a:xfrm flipV="1">
                  <a:off x="1374588" y="3334702"/>
                  <a:ext cx="0" cy="180000"/>
                </a:xfrm>
                <a:prstGeom prst="line">
                  <a:avLst/>
                </a:prstGeom>
                <a:ln>
                  <a:solidFill>
                    <a:srgbClr val="6552A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V="1">
                  <a:off x="3304291" y="3334702"/>
                  <a:ext cx="0" cy="180000"/>
                </a:xfrm>
                <a:prstGeom prst="line">
                  <a:avLst/>
                </a:prstGeom>
                <a:ln>
                  <a:solidFill>
                    <a:srgbClr val="6552A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H="1">
                  <a:off x="1374589" y="3308819"/>
                  <a:ext cx="9856891" cy="40213"/>
                </a:xfrm>
                <a:prstGeom prst="line">
                  <a:avLst/>
                </a:prstGeom>
                <a:ln>
                  <a:solidFill>
                    <a:srgbClr val="6552A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V="1">
                  <a:off x="5255903" y="3334702"/>
                  <a:ext cx="0" cy="180000"/>
                </a:xfrm>
                <a:prstGeom prst="line">
                  <a:avLst/>
                </a:prstGeom>
                <a:ln>
                  <a:solidFill>
                    <a:srgbClr val="6552A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V="1">
                  <a:off x="7232179" y="3334702"/>
                  <a:ext cx="0" cy="180000"/>
                </a:xfrm>
                <a:prstGeom prst="line">
                  <a:avLst/>
                </a:prstGeom>
                <a:ln>
                  <a:solidFill>
                    <a:srgbClr val="6552A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H="1" flipV="1">
                  <a:off x="6250674" y="3189410"/>
                  <a:ext cx="1400" cy="144000"/>
                </a:xfrm>
                <a:prstGeom prst="line">
                  <a:avLst/>
                </a:prstGeom>
                <a:ln w="9525">
                  <a:solidFill>
                    <a:srgbClr val="6552A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" name="Group 20"/>
                <p:cNvGrpSpPr/>
                <p:nvPr/>
              </p:nvGrpSpPr>
              <p:grpSpPr>
                <a:xfrm>
                  <a:off x="4290379" y="3552894"/>
                  <a:ext cx="1933543" cy="2569639"/>
                  <a:chOff x="1809940" y="4068301"/>
                  <a:chExt cx="1933543" cy="2569639"/>
                </a:xfrm>
              </p:grpSpPr>
              <p:sp>
                <p:nvSpPr>
                  <p:cNvPr id="31" name="Donut 30"/>
                  <p:cNvSpPr/>
                  <p:nvPr/>
                </p:nvSpPr>
                <p:spPr>
                  <a:xfrm rot="5400000">
                    <a:off x="1886791" y="4068300"/>
                    <a:ext cx="1800200" cy="1800201"/>
                  </a:xfrm>
                  <a:prstGeom prst="donut">
                    <a:avLst>
                      <a:gd name="adj" fmla="val 8546"/>
                    </a:avLst>
                  </a:prstGeom>
                  <a:solidFill>
                    <a:srgbClr val="0096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809940" y="5868499"/>
                    <a:ext cx="1933543" cy="76944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sz="1600" b="1" dirty="0">
                        <a:solidFill>
                          <a:srgbClr val="092869"/>
                        </a:solidFill>
                      </a:rPr>
                      <a:t>Dr Mark Hall</a:t>
                    </a:r>
                  </a:p>
                  <a:p>
                    <a:pPr algn="ctr"/>
                    <a:r>
                      <a:rPr lang="en-GB" sz="1400" b="1" dirty="0">
                        <a:solidFill>
                          <a:srgbClr val="0096DC"/>
                        </a:solidFill>
                      </a:rPr>
                      <a:t>Clinical Lead</a:t>
                    </a:r>
                    <a:br>
                      <a:rPr lang="en-GB" sz="1400" b="1" dirty="0">
                        <a:solidFill>
                          <a:srgbClr val="0096DC"/>
                        </a:solidFill>
                      </a:rPr>
                    </a:br>
                    <a:r>
                      <a:rPr lang="en-GB" sz="1400" b="1" dirty="0">
                        <a:solidFill>
                          <a:srgbClr val="0096DC"/>
                        </a:solidFill>
                      </a:rPr>
                      <a:t>Artificial Intelligence</a:t>
                    </a:r>
                    <a:endParaRPr lang="en-GB" sz="1600" dirty="0">
                      <a:solidFill>
                        <a:srgbClr val="0096DC"/>
                      </a:solidFill>
                    </a:endParaRPr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2402060" y="3552898"/>
                  <a:ext cx="1800201" cy="2785079"/>
                  <a:chOff x="4034091" y="4068305"/>
                  <a:chExt cx="1800201" cy="2785079"/>
                </a:xfrm>
              </p:grpSpPr>
              <p:grpSp>
                <p:nvGrpSpPr>
                  <p:cNvPr id="27" name="Group 26"/>
                  <p:cNvGrpSpPr/>
                  <p:nvPr/>
                </p:nvGrpSpPr>
                <p:grpSpPr>
                  <a:xfrm>
                    <a:off x="4034091" y="4068305"/>
                    <a:ext cx="1800201" cy="1800201"/>
                    <a:chOff x="5357566" y="1937690"/>
                    <a:chExt cx="1800201" cy="1800201"/>
                  </a:xfrm>
                </p:grpSpPr>
                <p:pic>
                  <p:nvPicPr>
                    <p:cNvPr id="29" name="Picture 16" descr="A person wearing glasses and looking at the camera&#10;&#10;Description automatically generated">
                      <a:extLst>
                        <a:ext uri="{FF2B5EF4-FFF2-40B4-BE49-F238E27FC236}">
                          <a16:creationId xmlns:a16="http://schemas.microsoft.com/office/drawing/2014/main" id="{BABF29C9-8EC4-4353-853C-DB1E6632C48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0"/>
                    <a:srcRect l="-446" t="668" r="446" b="24326"/>
                    <a:stretch/>
                  </p:blipFill>
                  <p:spPr>
                    <a:xfrm>
                      <a:off x="5501721" y="2081785"/>
                      <a:ext cx="1511894" cy="1512000"/>
                    </a:xfrm>
                    <a:prstGeom prst="ellipse">
                      <a:avLst/>
                    </a:prstGeom>
                  </p:spPr>
                </p:pic>
                <p:sp>
                  <p:nvSpPr>
                    <p:cNvPr id="30" name="Donut 29"/>
                    <p:cNvSpPr/>
                    <p:nvPr/>
                  </p:nvSpPr>
                  <p:spPr>
                    <a:xfrm rot="5400000">
                      <a:off x="5357566" y="1937690"/>
                      <a:ext cx="1800201" cy="1800201"/>
                    </a:xfrm>
                    <a:prstGeom prst="donut">
                      <a:avLst>
                        <a:gd name="adj" fmla="val 8546"/>
                      </a:avLst>
                    </a:prstGeom>
                    <a:solidFill>
                      <a:srgbClr val="0096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4161568" y="5868499"/>
                    <a:ext cx="1507144" cy="98488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sz="1600" b="1" dirty="0">
                        <a:solidFill>
                          <a:srgbClr val="092869"/>
                        </a:solidFill>
                      </a:rPr>
                      <a:t>Dr Raj Burgul</a:t>
                    </a:r>
                  </a:p>
                  <a:p>
                    <a:pPr algn="ctr"/>
                    <a:r>
                      <a:rPr lang="en-GB" sz="1400" b="1" dirty="0">
                        <a:solidFill>
                          <a:srgbClr val="0096DC"/>
                        </a:solidFill>
                      </a:rPr>
                      <a:t>Clinical Lead</a:t>
                    </a:r>
                    <a:br>
                      <a:rPr lang="en-GB" sz="1400" b="1" dirty="0">
                        <a:solidFill>
                          <a:srgbClr val="0096DC"/>
                        </a:solidFill>
                      </a:rPr>
                    </a:br>
                    <a:r>
                      <a:rPr lang="en-GB" sz="1400" b="1" dirty="0">
                        <a:solidFill>
                          <a:srgbClr val="0096DC"/>
                        </a:solidFill>
                      </a:rPr>
                      <a:t>National Data</a:t>
                    </a:r>
                    <a:br>
                      <a:rPr lang="en-GB" sz="1400" b="1" dirty="0">
                        <a:solidFill>
                          <a:srgbClr val="0096DC"/>
                        </a:solidFill>
                      </a:rPr>
                    </a:br>
                    <a:r>
                      <a:rPr lang="en-GB" sz="1400" b="1" dirty="0">
                        <a:solidFill>
                          <a:srgbClr val="0096DC"/>
                        </a:solidFill>
                      </a:rPr>
                      <a:t>CDS</a:t>
                    </a:r>
                    <a:endParaRPr lang="en-GB" sz="1600" dirty="0">
                      <a:solidFill>
                        <a:srgbClr val="0096DC"/>
                      </a:solidFill>
                    </a:endParaRPr>
                  </a:p>
                </p:txBody>
              </p:sp>
            </p:grpSp>
            <p:grpSp>
              <p:nvGrpSpPr>
                <p:cNvPr id="23" name="Group 22"/>
                <p:cNvGrpSpPr/>
                <p:nvPr/>
              </p:nvGrpSpPr>
              <p:grpSpPr>
                <a:xfrm>
                  <a:off x="10300843" y="3552896"/>
                  <a:ext cx="1917809" cy="2569641"/>
                  <a:chOff x="7822201" y="4068299"/>
                  <a:chExt cx="1917809" cy="2569641"/>
                </a:xfrm>
              </p:grpSpPr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7867447" y="5868499"/>
                    <a:ext cx="1872563" cy="76944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sz="1600" b="1" dirty="0">
                        <a:solidFill>
                          <a:srgbClr val="092869"/>
                        </a:solidFill>
                      </a:rPr>
                      <a:t>Clinton Heseltine</a:t>
                    </a:r>
                  </a:p>
                  <a:p>
                    <a:pPr algn="ctr"/>
                    <a:r>
                      <a:rPr lang="en-GB" sz="1400" b="1" dirty="0">
                        <a:solidFill>
                          <a:srgbClr val="0096DC"/>
                        </a:solidFill>
                      </a:rPr>
                      <a:t>Clinical Lead</a:t>
                    </a:r>
                    <a:br>
                      <a:rPr lang="en-GB" sz="1400" b="1" dirty="0">
                        <a:solidFill>
                          <a:srgbClr val="0096DC"/>
                        </a:solidFill>
                      </a:rPr>
                    </a:br>
                    <a:r>
                      <a:rPr lang="en-GB" sz="1400" b="1" dirty="0">
                        <a:solidFill>
                          <a:srgbClr val="0096DC"/>
                        </a:solidFill>
                      </a:rPr>
                      <a:t>Workforce Planning</a:t>
                    </a:r>
                    <a:endParaRPr lang="en-GB" sz="1600" dirty="0">
                      <a:solidFill>
                        <a:srgbClr val="0096DC"/>
                      </a:solidFill>
                    </a:endParaRPr>
                  </a:p>
                </p:txBody>
              </p:sp>
              <p:sp>
                <p:nvSpPr>
                  <p:cNvPr id="26" name="Donut 25"/>
                  <p:cNvSpPr/>
                  <p:nvPr/>
                </p:nvSpPr>
                <p:spPr>
                  <a:xfrm rot="5400000">
                    <a:off x="7822202" y="4068298"/>
                    <a:ext cx="1800200" cy="1800202"/>
                  </a:xfrm>
                  <a:prstGeom prst="donut">
                    <a:avLst>
                      <a:gd name="adj" fmla="val 8546"/>
                    </a:avLst>
                  </a:prstGeom>
                  <a:solidFill>
                    <a:srgbClr val="0096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24" name="Straight Connector 23"/>
                <p:cNvCxnSpPr/>
                <p:nvPr/>
              </p:nvCxnSpPr>
              <p:spPr>
                <a:xfrm flipV="1">
                  <a:off x="11231480" y="3333410"/>
                  <a:ext cx="0" cy="180000"/>
                </a:xfrm>
                <a:prstGeom prst="line">
                  <a:avLst/>
                </a:prstGeom>
                <a:ln>
                  <a:solidFill>
                    <a:srgbClr val="6552A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Flowchart: Connector 6"/>
              <p:cNvSpPr/>
              <p:nvPr/>
            </p:nvSpPr>
            <p:spPr>
              <a:xfrm>
                <a:off x="5199686" y="852755"/>
                <a:ext cx="2120737" cy="2156656"/>
              </a:xfrm>
              <a:prstGeom prst="flowChartConnector">
                <a:avLst/>
              </a:prstGeom>
              <a:noFill/>
              <a:ln w="254000">
                <a:solidFill>
                  <a:srgbClr val="6B07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0" name="Donut 39"/>
          <p:cNvSpPr/>
          <p:nvPr/>
        </p:nvSpPr>
        <p:spPr>
          <a:xfrm rot="5400000">
            <a:off x="8130249" y="3819233"/>
            <a:ext cx="1800200" cy="1800201"/>
          </a:xfrm>
          <a:prstGeom prst="donut">
            <a:avLst>
              <a:gd name="adj" fmla="val 8546"/>
            </a:avLst>
          </a:prstGeom>
          <a:solidFill>
            <a:srgbClr val="009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9" t="-1264" r="8062" b="7132"/>
          <a:stretch/>
        </p:blipFill>
        <p:spPr>
          <a:xfrm>
            <a:off x="8254327" y="3938946"/>
            <a:ext cx="1541633" cy="1526519"/>
          </a:xfrm>
          <a:prstGeom prst="ellipse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8056612" y="5594113"/>
            <a:ext cx="219002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92869"/>
                </a:solidFill>
              </a:rPr>
              <a:t>Jonathan McConnell</a:t>
            </a:r>
          </a:p>
          <a:p>
            <a:pPr algn="ctr"/>
            <a:r>
              <a:rPr lang="en-GB" sz="1400" b="1" dirty="0">
                <a:solidFill>
                  <a:srgbClr val="0096DC"/>
                </a:solidFill>
              </a:rPr>
              <a:t>Clinical Lead</a:t>
            </a:r>
            <a:br>
              <a:rPr lang="en-GB" sz="1400" b="1" dirty="0">
                <a:solidFill>
                  <a:srgbClr val="0096DC"/>
                </a:solidFill>
              </a:rPr>
            </a:br>
            <a:r>
              <a:rPr lang="en-GB" sz="1400" b="1" dirty="0">
                <a:solidFill>
                  <a:srgbClr val="0096DC"/>
                </a:solidFill>
              </a:rPr>
              <a:t>Vision &amp; TOM</a:t>
            </a:r>
            <a:br>
              <a:rPr lang="en-GB" sz="1400" b="1" dirty="0">
                <a:solidFill>
                  <a:srgbClr val="0096DC"/>
                </a:solidFill>
              </a:rPr>
            </a:br>
            <a:r>
              <a:rPr lang="en-GB" sz="1400" b="1" dirty="0">
                <a:solidFill>
                  <a:srgbClr val="0096DC"/>
                </a:solidFill>
              </a:rPr>
              <a:t>Advancing Practice</a:t>
            </a:r>
            <a:endParaRPr lang="en-GB" sz="1600" dirty="0">
              <a:solidFill>
                <a:srgbClr val="0096DC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9026154" y="3654185"/>
            <a:ext cx="0" cy="170619"/>
          </a:xfrm>
          <a:prstGeom prst="line">
            <a:avLst/>
          </a:prstGeom>
          <a:ln>
            <a:solidFill>
              <a:srgbClr val="65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9204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868" y="236964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928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75010" y="1031471"/>
            <a:ext cx="10159297" cy="5546762"/>
            <a:chOff x="-39360" y="164149"/>
            <a:chExt cx="9075856" cy="6321818"/>
          </a:xfrm>
        </p:grpSpPr>
        <p:grpSp>
          <p:nvGrpSpPr>
            <p:cNvPr id="6" name="Group 5"/>
            <p:cNvGrpSpPr/>
            <p:nvPr/>
          </p:nvGrpSpPr>
          <p:grpSpPr>
            <a:xfrm>
              <a:off x="-39360" y="1536700"/>
              <a:ext cx="9075856" cy="4949267"/>
              <a:chOff x="119525" y="808175"/>
              <a:chExt cx="11939370" cy="5541628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19525" y="4946708"/>
                <a:ext cx="2159428" cy="1391827"/>
              </a:xfrm>
              <a:prstGeom prst="rect">
                <a:avLst/>
              </a:prstGeom>
              <a:solidFill>
                <a:srgbClr val="D0E5F3"/>
              </a:solidFill>
              <a:ln w="38100" cmpd="sng">
                <a:solidFill>
                  <a:srgbClr val="0391BF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GB" sz="1350" b="1" dirty="0">
                    <a:solidFill>
                      <a:srgbClr val="004380"/>
                    </a:solidFill>
                    <a:latin typeface="Arial"/>
                  </a:rPr>
                  <a:t>IEB Clinical Reference Group</a:t>
                </a:r>
                <a:endParaRPr lang="en-GB" sz="1200" b="1" dirty="0">
                  <a:solidFill>
                    <a:srgbClr val="004380"/>
                  </a:solidFill>
                  <a:latin typeface="Arial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915017" y="808175"/>
                <a:ext cx="2160000" cy="1080000"/>
              </a:xfrm>
              <a:prstGeom prst="rect">
                <a:avLst/>
              </a:prstGeom>
              <a:solidFill>
                <a:srgbClr val="004380"/>
              </a:solidFill>
              <a:ln w="38100" cmpd="sng">
                <a:solidFill>
                  <a:srgbClr val="0391BF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GB" sz="1350" b="1" dirty="0">
                    <a:solidFill>
                      <a:prstClr val="white"/>
                    </a:solidFill>
                    <a:latin typeface="Arial"/>
                  </a:rPr>
                  <a:t>Diagnostics in Scotland Strategic Group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915017" y="2346030"/>
                <a:ext cx="2160000" cy="1080000"/>
              </a:xfrm>
              <a:prstGeom prst="rect">
                <a:avLst/>
              </a:prstGeom>
              <a:solidFill>
                <a:srgbClr val="0391BF"/>
              </a:solidFill>
              <a:ln w="38100" cmpd="sng">
                <a:solidFill>
                  <a:srgbClr val="0391BF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GB" sz="1350" b="1" dirty="0">
                    <a:solidFill>
                      <a:prstClr val="white"/>
                    </a:solidFill>
                    <a:latin typeface="Arial"/>
                  </a:rPr>
                  <a:t>Imaging</a:t>
                </a:r>
                <a:br>
                  <a:rPr lang="en-GB" sz="1350" b="1" dirty="0">
                    <a:solidFill>
                      <a:prstClr val="white"/>
                    </a:solidFill>
                    <a:latin typeface="Arial"/>
                  </a:rPr>
                </a:br>
                <a:r>
                  <a:rPr lang="en-GB" sz="1350" b="1" dirty="0">
                    <a:solidFill>
                      <a:prstClr val="white"/>
                    </a:solidFill>
                    <a:latin typeface="Arial"/>
                  </a:rPr>
                  <a:t>Executive Board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654907" y="4964675"/>
                <a:ext cx="2299450" cy="1385128"/>
              </a:xfrm>
              <a:prstGeom prst="rect">
                <a:avLst/>
              </a:prstGeom>
              <a:solidFill>
                <a:srgbClr val="6B077B"/>
              </a:solidFill>
              <a:ln w="38100" cmpd="sng">
                <a:solidFill>
                  <a:srgbClr val="0391BF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GB" sz="1350" b="1" dirty="0">
                    <a:solidFill>
                      <a:prstClr val="white"/>
                    </a:solidFill>
                    <a:latin typeface="Arial"/>
                  </a:rPr>
                  <a:t>Scottish Radiology Transformation Programme (SRTP)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735886" y="4964676"/>
                <a:ext cx="2162984" cy="1373859"/>
              </a:xfrm>
              <a:prstGeom prst="rect">
                <a:avLst/>
              </a:prstGeom>
              <a:solidFill>
                <a:srgbClr val="D0E5F3"/>
              </a:solidFill>
              <a:ln w="38100" cmpd="sng">
                <a:solidFill>
                  <a:srgbClr val="0391BF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GB" sz="1350" b="1" dirty="0">
                    <a:solidFill>
                      <a:srgbClr val="004380"/>
                    </a:solidFill>
                    <a:latin typeface="Arial"/>
                  </a:rPr>
                  <a:t>PACS Reprovisioning Programme Board</a:t>
                </a:r>
                <a:endParaRPr lang="en-GB" sz="1200" b="1" dirty="0">
                  <a:solidFill>
                    <a:srgbClr val="004380"/>
                  </a:solidFill>
                  <a:latin typeface="Arial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203488" y="4964676"/>
                <a:ext cx="2159999" cy="1373859"/>
              </a:xfrm>
              <a:prstGeom prst="rect">
                <a:avLst/>
              </a:prstGeom>
              <a:solidFill>
                <a:srgbClr val="D0E5F3"/>
              </a:solidFill>
              <a:ln w="38100" cmpd="sng">
                <a:solidFill>
                  <a:srgbClr val="0391BF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GB" sz="1350" b="1" dirty="0">
                    <a:solidFill>
                      <a:srgbClr val="004380"/>
                    </a:solidFill>
                    <a:latin typeface="Arial"/>
                  </a:rPr>
                  <a:t>Scottish Clinical Imaging Network (SCIN)</a:t>
                </a:r>
              </a:p>
            </p:txBody>
          </p:sp>
          <p:cxnSp>
            <p:nvCxnSpPr>
              <p:cNvPr id="15" name="Straight Connector 14"/>
              <p:cNvCxnSpPr>
                <a:stCxn id="10" idx="2"/>
                <a:endCxn id="11" idx="0"/>
              </p:cNvCxnSpPr>
              <p:nvPr/>
            </p:nvCxnSpPr>
            <p:spPr>
              <a:xfrm>
                <a:off x="4995017" y="1888175"/>
                <a:ext cx="0" cy="457855"/>
              </a:xfrm>
              <a:prstGeom prst="line">
                <a:avLst/>
              </a:prstGeom>
              <a:ln w="38100">
                <a:solidFill>
                  <a:srgbClr val="0391B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972363" y="3426029"/>
                <a:ext cx="0" cy="1246828"/>
              </a:xfrm>
              <a:prstGeom prst="line">
                <a:avLst/>
              </a:prstGeom>
              <a:ln w="38100">
                <a:solidFill>
                  <a:srgbClr val="0391B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1010234" y="4672858"/>
                <a:ext cx="13303" cy="285118"/>
              </a:xfrm>
              <a:prstGeom prst="line">
                <a:avLst/>
              </a:prstGeom>
              <a:ln w="38100">
                <a:solidFill>
                  <a:srgbClr val="0391B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8818871" y="4489977"/>
                <a:ext cx="0" cy="468000"/>
              </a:xfrm>
              <a:prstGeom prst="line">
                <a:avLst/>
              </a:prstGeom>
              <a:ln w="38100">
                <a:solidFill>
                  <a:srgbClr val="0391BF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 flipV="1">
                <a:off x="1012826" y="4654898"/>
                <a:ext cx="5257463" cy="17960"/>
              </a:xfrm>
              <a:prstGeom prst="line">
                <a:avLst/>
              </a:prstGeom>
              <a:ln w="38100">
                <a:solidFill>
                  <a:srgbClr val="0391B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4" idx="0"/>
              </p:cNvCxnSpPr>
              <p:nvPr/>
            </p:nvCxnSpPr>
            <p:spPr>
              <a:xfrm flipH="1" flipV="1">
                <a:off x="6270291" y="4672861"/>
                <a:ext cx="13197" cy="291815"/>
              </a:xfrm>
              <a:prstGeom prst="line">
                <a:avLst/>
              </a:prstGeom>
              <a:ln w="38100">
                <a:solidFill>
                  <a:srgbClr val="0391B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812407" y="2436030"/>
                <a:ext cx="2160000" cy="900000"/>
              </a:xfrm>
              <a:prstGeom prst="rect">
                <a:avLst/>
              </a:prstGeom>
              <a:solidFill>
                <a:srgbClr val="D0E5F3"/>
              </a:solidFill>
              <a:ln w="38100" cmpd="sng">
                <a:solidFill>
                  <a:srgbClr val="0391BF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GB" sz="1350" b="1" dirty="0">
                    <a:solidFill>
                      <a:srgbClr val="004380"/>
                    </a:solidFill>
                    <a:latin typeface="Arial"/>
                  </a:rPr>
                  <a:t>Corporate Finance Network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737961" y="1536030"/>
                <a:ext cx="2160000" cy="792000"/>
              </a:xfrm>
              <a:prstGeom prst="rect">
                <a:avLst/>
              </a:prstGeom>
              <a:solidFill>
                <a:srgbClr val="D0E5F3"/>
              </a:solidFill>
              <a:ln w="38100" cmpd="sng">
                <a:solidFill>
                  <a:srgbClr val="0391BF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GB" sz="1350" b="1" dirty="0">
                    <a:solidFill>
                      <a:srgbClr val="004380"/>
                    </a:solidFill>
                    <a:latin typeface="Arial"/>
                  </a:rPr>
                  <a:t>Regional Group North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735886" y="2485369"/>
                <a:ext cx="2160000" cy="792000"/>
              </a:xfrm>
              <a:prstGeom prst="rect">
                <a:avLst/>
              </a:prstGeom>
              <a:solidFill>
                <a:srgbClr val="D0E5F3"/>
              </a:solidFill>
              <a:ln w="38100" cmpd="sng">
                <a:solidFill>
                  <a:srgbClr val="0391BF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GB" sz="1350" b="1" dirty="0">
                    <a:solidFill>
                      <a:srgbClr val="004380"/>
                    </a:solidFill>
                    <a:latin typeface="Arial"/>
                  </a:rPr>
                  <a:t>Regional Group</a:t>
                </a:r>
                <a:br>
                  <a:rPr lang="en-GB" sz="1350" b="1" dirty="0">
                    <a:solidFill>
                      <a:srgbClr val="004380"/>
                    </a:solidFill>
                    <a:latin typeface="Arial"/>
                  </a:rPr>
                </a:br>
                <a:r>
                  <a:rPr lang="en-GB" sz="1350" b="1" dirty="0">
                    <a:solidFill>
                      <a:srgbClr val="004380"/>
                    </a:solidFill>
                    <a:latin typeface="Arial"/>
                  </a:rPr>
                  <a:t>East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736396" y="3434708"/>
                <a:ext cx="2160000" cy="792000"/>
              </a:xfrm>
              <a:prstGeom prst="rect">
                <a:avLst/>
              </a:prstGeom>
              <a:solidFill>
                <a:srgbClr val="D0E5F3"/>
              </a:solidFill>
              <a:ln w="38100" cmpd="sng">
                <a:solidFill>
                  <a:srgbClr val="0391BF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GB" sz="1350" b="1" dirty="0">
                    <a:solidFill>
                      <a:srgbClr val="004380"/>
                    </a:solidFill>
                    <a:latin typeface="Arial"/>
                  </a:rPr>
                  <a:t>Regional Group</a:t>
                </a:r>
                <a:br>
                  <a:rPr lang="en-GB" sz="1350" b="1" dirty="0">
                    <a:solidFill>
                      <a:srgbClr val="004380"/>
                    </a:solidFill>
                    <a:latin typeface="Arial"/>
                  </a:rPr>
                </a:br>
                <a:r>
                  <a:rPr lang="en-GB" sz="1350" b="1" dirty="0">
                    <a:solidFill>
                      <a:srgbClr val="004380"/>
                    </a:solidFill>
                    <a:latin typeface="Arial"/>
                  </a:rPr>
                  <a:t>West</a:t>
                </a:r>
              </a:p>
            </p:txBody>
          </p:sp>
          <p:cxnSp>
            <p:nvCxnSpPr>
              <p:cNvPr id="25" name="Straight Connector 24"/>
              <p:cNvCxnSpPr>
                <a:stCxn id="21" idx="3"/>
                <a:endCxn id="11" idx="1"/>
              </p:cNvCxnSpPr>
              <p:nvPr/>
            </p:nvCxnSpPr>
            <p:spPr>
              <a:xfrm>
                <a:off x="2972407" y="2886030"/>
                <a:ext cx="942610" cy="0"/>
              </a:xfrm>
              <a:prstGeom prst="line">
                <a:avLst/>
              </a:prstGeom>
              <a:ln w="38100">
                <a:solidFill>
                  <a:srgbClr val="0391B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445451" y="1986030"/>
                <a:ext cx="0" cy="1844678"/>
              </a:xfrm>
              <a:prstGeom prst="line">
                <a:avLst/>
              </a:prstGeom>
              <a:ln w="38100">
                <a:solidFill>
                  <a:srgbClr val="0391B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7445451" y="1986030"/>
                <a:ext cx="292510" cy="0"/>
              </a:xfrm>
              <a:prstGeom prst="line">
                <a:avLst/>
              </a:prstGeom>
              <a:ln w="38100">
                <a:solidFill>
                  <a:srgbClr val="0391B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11" idx="3"/>
                <a:endCxn id="23" idx="1"/>
              </p:cNvCxnSpPr>
              <p:nvPr/>
            </p:nvCxnSpPr>
            <p:spPr>
              <a:xfrm flipV="1">
                <a:off x="6075017" y="2881369"/>
                <a:ext cx="1660869" cy="4661"/>
              </a:xfrm>
              <a:prstGeom prst="line">
                <a:avLst/>
              </a:prstGeom>
              <a:ln w="38100">
                <a:solidFill>
                  <a:srgbClr val="0391B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endCxn id="24" idx="1"/>
              </p:cNvCxnSpPr>
              <p:nvPr/>
            </p:nvCxnSpPr>
            <p:spPr>
              <a:xfrm flipV="1">
                <a:off x="7445451" y="3830708"/>
                <a:ext cx="290945" cy="0"/>
              </a:xfrm>
              <a:prstGeom prst="line">
                <a:avLst/>
              </a:prstGeom>
              <a:ln w="38100">
                <a:solidFill>
                  <a:srgbClr val="0391B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87341" y="1348175"/>
                <a:ext cx="0" cy="2482533"/>
              </a:xfrm>
              <a:prstGeom prst="line">
                <a:avLst/>
              </a:prstGeom>
              <a:ln w="38100">
                <a:solidFill>
                  <a:srgbClr val="0391B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9896396" y="1986030"/>
                <a:ext cx="292510" cy="0"/>
              </a:xfrm>
              <a:prstGeom prst="line">
                <a:avLst/>
              </a:prstGeom>
              <a:ln w="38100">
                <a:solidFill>
                  <a:srgbClr val="0391B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9896396" y="3047077"/>
                <a:ext cx="290945" cy="0"/>
              </a:xfrm>
              <a:prstGeom prst="line">
                <a:avLst/>
              </a:prstGeom>
              <a:ln w="38100">
                <a:solidFill>
                  <a:srgbClr val="0391B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9896396" y="3830708"/>
                <a:ext cx="290945" cy="0"/>
              </a:xfrm>
              <a:prstGeom prst="line">
                <a:avLst/>
              </a:prstGeom>
              <a:ln w="38100">
                <a:solidFill>
                  <a:srgbClr val="0391B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10" idx="3"/>
              </p:cNvCxnSpPr>
              <p:nvPr/>
            </p:nvCxnSpPr>
            <p:spPr>
              <a:xfrm>
                <a:off x="6075017" y="1348175"/>
                <a:ext cx="4113235" cy="0"/>
              </a:xfrm>
              <a:prstGeom prst="line">
                <a:avLst/>
              </a:prstGeom>
              <a:ln w="38100">
                <a:solidFill>
                  <a:srgbClr val="0391B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5360666" y="3434708"/>
                <a:ext cx="0" cy="1044000"/>
              </a:xfrm>
              <a:prstGeom prst="line">
                <a:avLst/>
              </a:prstGeom>
              <a:ln w="38100">
                <a:solidFill>
                  <a:srgbClr val="0391BF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5360666" y="4478709"/>
                <a:ext cx="5710822" cy="11268"/>
              </a:xfrm>
              <a:prstGeom prst="line">
                <a:avLst/>
              </a:prstGeom>
              <a:ln w="38100">
                <a:solidFill>
                  <a:srgbClr val="0391B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10078895" y="4964676"/>
                <a:ext cx="1980000" cy="1385127"/>
              </a:xfrm>
              <a:prstGeom prst="rect">
                <a:avLst/>
              </a:prstGeom>
              <a:solidFill>
                <a:srgbClr val="D0E5F3"/>
              </a:solidFill>
              <a:ln w="38100" cmpd="sng">
                <a:solidFill>
                  <a:srgbClr val="0391BF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GB" sz="1400" b="1" dirty="0">
                    <a:solidFill>
                      <a:srgbClr val="004380"/>
                    </a:solidFill>
                    <a:latin typeface="Arial"/>
                  </a:rPr>
                  <a:t>National PACS Governance Board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 flipV="1">
                <a:off x="11068895" y="4478708"/>
                <a:ext cx="0" cy="468000"/>
              </a:xfrm>
              <a:prstGeom prst="line">
                <a:avLst/>
              </a:prstGeom>
              <a:ln w="38100">
                <a:solidFill>
                  <a:srgbClr val="0391BF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13" idx="3"/>
                <a:endCxn id="37" idx="1"/>
              </p:cNvCxnSpPr>
              <p:nvPr/>
            </p:nvCxnSpPr>
            <p:spPr>
              <a:xfrm>
                <a:off x="9898870" y="5651605"/>
                <a:ext cx="180025" cy="5634"/>
              </a:xfrm>
              <a:prstGeom prst="line">
                <a:avLst/>
              </a:prstGeom>
              <a:ln w="38100">
                <a:solidFill>
                  <a:srgbClr val="0391B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2867285" y="164149"/>
              <a:ext cx="1620494" cy="912451"/>
            </a:xfrm>
            <a:prstGeom prst="rect">
              <a:avLst/>
            </a:prstGeom>
            <a:solidFill>
              <a:srgbClr val="004380"/>
            </a:solidFill>
            <a:ln w="38100" cmpd="dbl">
              <a:solidFill>
                <a:srgbClr val="0391BF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sz="1350" b="1" dirty="0">
                  <a:solidFill>
                    <a:prstClr val="white"/>
                  </a:solidFill>
                  <a:latin typeface="Arial"/>
                </a:rPr>
                <a:t>NHS Chief Executive Group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635896" y="1075870"/>
              <a:ext cx="0" cy="408914"/>
            </a:xfrm>
            <a:prstGeom prst="line">
              <a:avLst/>
            </a:prstGeom>
            <a:ln w="38100">
              <a:solidFill>
                <a:srgbClr val="0391B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35774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7349" y="353777"/>
            <a:ext cx="84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928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Overarching Vision and TOM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202363" y="1380557"/>
            <a:ext cx="8747724" cy="5155825"/>
            <a:chOff x="550185" y="1491468"/>
            <a:chExt cx="7840669" cy="4554178"/>
          </a:xfrm>
        </p:grpSpPr>
        <p:grpSp>
          <p:nvGrpSpPr>
            <p:cNvPr id="28" name="Group 27"/>
            <p:cNvGrpSpPr/>
            <p:nvPr/>
          </p:nvGrpSpPr>
          <p:grpSpPr>
            <a:xfrm rot="19943888">
              <a:off x="6113240" y="1491468"/>
              <a:ext cx="1835413" cy="1868048"/>
              <a:chOff x="1440673" y="647058"/>
              <a:chExt cx="827988" cy="884365"/>
            </a:xfrm>
            <a:solidFill>
              <a:srgbClr val="B3A2C7"/>
            </a:solidFill>
          </p:grpSpPr>
          <p:sp>
            <p:nvSpPr>
              <p:cNvPr id="67" name="Oval 66"/>
              <p:cNvSpPr/>
              <p:nvPr/>
            </p:nvSpPr>
            <p:spPr>
              <a:xfrm>
                <a:off x="1440673" y="647058"/>
                <a:ext cx="827988" cy="884365"/>
              </a:xfrm>
              <a:prstGeom prst="ellipse">
                <a:avLst/>
              </a:prstGeom>
              <a:solidFill>
                <a:srgbClr val="6B077B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8" name="Oval 4"/>
              <p:cNvSpPr txBox="1"/>
              <p:nvPr/>
            </p:nvSpPr>
            <p:spPr>
              <a:xfrm rot="1656112">
                <a:off x="1548320" y="815464"/>
                <a:ext cx="664704" cy="4431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dirty="0">
                  <a:solidFill>
                    <a:schemeClr val="bg1"/>
                  </a:solidFill>
                </a:endParaRP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Target Operating Model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What could the service to deliver the vision look like?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550185" y="1646565"/>
              <a:ext cx="7840669" cy="4399081"/>
              <a:chOff x="511618" y="1693212"/>
              <a:chExt cx="7840669" cy="4399081"/>
            </a:xfrm>
          </p:grpSpPr>
          <p:grpSp>
            <p:nvGrpSpPr>
              <p:cNvPr id="32" name="Group 31"/>
              <p:cNvGrpSpPr/>
              <p:nvPr/>
            </p:nvGrpSpPr>
            <p:grpSpPr>
              <a:xfrm rot="19943888">
                <a:off x="511618" y="1754191"/>
                <a:ext cx="1835413" cy="1868048"/>
                <a:chOff x="616645" y="-121566"/>
                <a:chExt cx="827988" cy="884365"/>
              </a:xfrm>
              <a:solidFill>
                <a:srgbClr val="B9CDE5"/>
              </a:solidFill>
            </p:grpSpPr>
            <p:sp>
              <p:nvSpPr>
                <p:cNvPr id="65" name="Oval 64"/>
                <p:cNvSpPr/>
                <p:nvPr/>
              </p:nvSpPr>
              <p:spPr>
                <a:xfrm>
                  <a:off x="616645" y="-121566"/>
                  <a:ext cx="827988" cy="884365"/>
                </a:xfrm>
                <a:prstGeom prst="ellipse">
                  <a:avLst/>
                </a:prstGeom>
                <a:solidFill>
                  <a:srgbClr val="6B077B"/>
                </a:solidFill>
                <a:ln>
                  <a:solidFill>
                    <a:srgbClr val="0391BF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6" name="Oval 4"/>
                <p:cNvSpPr txBox="1"/>
                <p:nvPr/>
              </p:nvSpPr>
              <p:spPr>
                <a:xfrm rot="1656112">
                  <a:off x="710093" y="65237"/>
                  <a:ext cx="664704" cy="443156"/>
                </a:xfrm>
                <a:prstGeom prst="rect">
                  <a:avLst/>
                </a:prstGeom>
                <a:noFill/>
                <a:ln>
                  <a:solidFill>
                    <a:srgbClr val="6B077B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3970" tIns="13970" rIns="13970" bIns="13970" numCol="1" spcCol="1270" anchor="ctr" anchorCtr="0">
                  <a:noAutofit/>
                </a:bodyPr>
                <a:lstStyle/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400" dirty="0"/>
                </a:p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1. Vision</a:t>
                  </a:r>
                  <a:endParaRPr lang="en-US" sz="1600" b="1" kern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6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What kind of service do we aspire to?</a:t>
                  </a:r>
                  <a:endParaRPr lang="en-US" sz="1600" kern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 rot="19943888">
                <a:off x="1033518" y="4138020"/>
                <a:ext cx="2030059" cy="1954273"/>
                <a:chOff x="-323508" y="-1045809"/>
                <a:chExt cx="1088724" cy="1115879"/>
              </a:xfrm>
              <a:solidFill>
                <a:srgbClr val="B9CDE5"/>
              </a:solidFill>
            </p:grpSpPr>
            <p:sp>
              <p:nvSpPr>
                <p:cNvPr id="63" name="Oval 62"/>
                <p:cNvSpPr/>
                <p:nvPr/>
              </p:nvSpPr>
              <p:spPr>
                <a:xfrm>
                  <a:off x="-323508" y="-1045809"/>
                  <a:ext cx="1088724" cy="1115879"/>
                </a:xfrm>
                <a:prstGeom prst="ellipse">
                  <a:avLst/>
                </a:prstGeom>
                <a:solidFill>
                  <a:srgbClr val="6B077B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4" name="Oval 4"/>
                <p:cNvSpPr txBox="1"/>
                <p:nvPr/>
              </p:nvSpPr>
              <p:spPr>
                <a:xfrm rot="1656112">
                  <a:off x="-101402" y="-779012"/>
                  <a:ext cx="690684" cy="51531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3970" tIns="13970" rIns="13970" bIns="13970" numCol="1" spcCol="1270" anchor="ctr" anchorCtr="0">
                  <a:noAutofit/>
                </a:bodyPr>
                <a:lstStyle/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350" dirty="0"/>
                </a:p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2. Current Operating Model</a:t>
                  </a:r>
                </a:p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6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What does the service look like today?</a:t>
                  </a:r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 rot="19943888">
                <a:off x="6253819" y="3791983"/>
                <a:ext cx="2098468" cy="2093232"/>
                <a:chOff x="600859" y="-112020"/>
                <a:chExt cx="888194" cy="949298"/>
              </a:xfrm>
              <a:solidFill>
                <a:srgbClr val="B9CDE5"/>
              </a:solidFill>
            </p:grpSpPr>
            <p:sp>
              <p:nvSpPr>
                <p:cNvPr id="61" name="Oval 60"/>
                <p:cNvSpPr/>
                <p:nvPr/>
              </p:nvSpPr>
              <p:spPr>
                <a:xfrm>
                  <a:off x="600859" y="-112020"/>
                  <a:ext cx="888194" cy="949298"/>
                </a:xfrm>
                <a:prstGeom prst="ellipse">
                  <a:avLst/>
                </a:prstGeom>
                <a:solidFill>
                  <a:srgbClr val="092869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2" name="Oval 4"/>
                <p:cNvSpPr txBox="1"/>
                <p:nvPr/>
              </p:nvSpPr>
              <p:spPr>
                <a:xfrm rot="1656112">
                  <a:off x="697829" y="99578"/>
                  <a:ext cx="713607" cy="447088"/>
                </a:xfrm>
                <a:prstGeom prst="rect">
                  <a:avLst/>
                </a:prstGeom>
                <a:solidFill>
                  <a:srgbClr val="092869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3970" tIns="13970" rIns="13970" bIns="13970" numCol="1" spcCol="1270" anchor="ctr" anchorCtr="0">
                  <a:noAutofit/>
                </a:bodyPr>
                <a:lstStyle/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400" dirty="0">
                    <a:solidFill>
                      <a:schemeClr val="bg1"/>
                    </a:solidFill>
                  </a:endParaRPr>
                </a:p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4. Roadmap</a:t>
                  </a:r>
                </a:p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6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What are the steps to bridge the gap between today and the future? </a:t>
                  </a:r>
                </a:p>
              </p:txBody>
            </p:sp>
          </p:grp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5999" y="1693212"/>
                <a:ext cx="372936" cy="372936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2633" y="5476354"/>
                <a:ext cx="372936" cy="372936"/>
              </a:xfrm>
              <a:prstGeom prst="rect">
                <a:avLst/>
              </a:prstGeom>
            </p:spPr>
          </p:pic>
        </p:grp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602" y="1315872"/>
            <a:ext cx="372936" cy="37293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033" y="1634227"/>
            <a:ext cx="4586763" cy="412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80627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7349" y="353777"/>
            <a:ext cx="84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928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Vision and Principles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859" y="3685213"/>
            <a:ext cx="3691874" cy="332353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660612" y="1353820"/>
            <a:ext cx="8107247" cy="5238365"/>
            <a:chOff x="565026" y="1413100"/>
            <a:chExt cx="7723055" cy="5068094"/>
          </a:xfrm>
        </p:grpSpPr>
        <p:sp>
          <p:nvSpPr>
            <p:cNvPr id="35" name="Rectangle 34"/>
            <p:cNvSpPr/>
            <p:nvPr/>
          </p:nvSpPr>
          <p:spPr>
            <a:xfrm>
              <a:off x="3084781" y="2780726"/>
              <a:ext cx="2712794" cy="2344408"/>
            </a:xfrm>
            <a:prstGeom prst="rect">
              <a:avLst/>
            </a:prstGeom>
            <a:solidFill>
              <a:srgbClr val="004380"/>
            </a:solidFill>
            <a:ln w="28575" cap="flat" cmpd="sng" algn="ctr">
              <a:solidFill>
                <a:srgbClr val="0391B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60181" y="1413100"/>
              <a:ext cx="2764629" cy="1224000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391B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920119" y="1421051"/>
              <a:ext cx="2367962" cy="1224000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391B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90830" y="1413101"/>
              <a:ext cx="2367962" cy="1224000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391B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066264" y="2889595"/>
              <a:ext cx="2746382" cy="16619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6DC"/>
                </a:buClr>
                <a:buSzTx/>
                <a:buFontTx/>
                <a:buNone/>
                <a:tabLst/>
                <a:defRPr/>
              </a:pPr>
              <a:r>
                <a:rPr kumimoji="0" lang="en-GB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A world class, person-centred sustainable radiology service that continually improves the health and wellbeing of the people of Scotland</a:t>
              </a:r>
              <a:endParaRPr kumimoji="0" lang="en-GB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75750" y="1602164"/>
              <a:ext cx="2006508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6DC"/>
                </a:buClr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1.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Examinations that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add value 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to the patient journey with no detriment. (Realistic Radiology)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332023" y="1577677"/>
              <a:ext cx="221486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6DC"/>
                </a:buClr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.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Equitable access to imaging services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including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expert opinion available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regardless of patient location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170023" y="1675663"/>
              <a:ext cx="1836502" cy="661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6DC"/>
                </a:buClr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3. 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Image acquisition as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close to home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as practically possible.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911473" y="2690109"/>
              <a:ext cx="2367962" cy="1224000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391B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82184" y="2682159"/>
              <a:ext cx="2367962" cy="1224000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391B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47918" y="2889595"/>
              <a:ext cx="2225838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6DC"/>
                </a:buClr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10.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Investment in our people 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to ensure they have the skills to deliver the needs of the service.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132940" y="3017391"/>
              <a:ext cx="1942319" cy="661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6DC"/>
                </a:buClr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4.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Timely access 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to </a:t>
              </a:r>
            </a:p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6DC"/>
                </a:buClr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investigations and their results.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911473" y="3982279"/>
              <a:ext cx="2367962" cy="1224000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391B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82184" y="3974329"/>
              <a:ext cx="2367962" cy="1224000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391B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51464" y="4186452"/>
              <a:ext cx="2272253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6DC"/>
                </a:buClr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9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. A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great place to work 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where the team is valued, motivated and multi-disciplinary.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005746" y="4178758"/>
              <a:ext cx="2165056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6DC"/>
                </a:buClr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5.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Information to patients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to make sure they are clear about their journey, options and results.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909486" y="5257194"/>
              <a:ext cx="2359316" cy="1224000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391B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82184" y="5249244"/>
              <a:ext cx="2376608" cy="1224000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391B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65026" y="5361362"/>
              <a:ext cx="2453107" cy="10310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6DC"/>
                </a:buClr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8. 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innovative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service that continually strives to improve, and benefits from emerging technologies and learning from similar services across the world.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978899" y="5461435"/>
              <a:ext cx="227265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6DC"/>
                </a:buClr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6.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Patient-centred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services using fully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integrated data and technology 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to deliver the right test at the right time.</a:t>
              </a: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413" b="30207"/>
            <a:stretch/>
          </p:blipFill>
          <p:spPr>
            <a:xfrm>
              <a:off x="2333786" y="4449024"/>
              <a:ext cx="4207934" cy="771053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3035291" y="5268739"/>
              <a:ext cx="2746382" cy="1200329"/>
            </a:xfrm>
            <a:prstGeom prst="rect">
              <a:avLst/>
            </a:prstGeom>
            <a:noFill/>
            <a:ln w="28575">
              <a:solidFill>
                <a:srgbClr val="0391BF"/>
              </a:solidFill>
            </a:ln>
          </p:spPr>
          <p:txBody>
            <a:bodyPr wrap="square">
              <a:spAutoFit/>
            </a:bodyPr>
            <a:lstStyle/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6DC"/>
                </a:buClr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7. 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locally delivered 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service, informed by local needs, supported by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regional and national coordination and collaboration 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438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where this adds value, resilience and sustainability.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9673672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7349" y="353777"/>
            <a:ext cx="84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928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 Roadmap</a:t>
            </a:r>
          </a:p>
        </p:txBody>
      </p:sp>
      <p:sp>
        <p:nvSpPr>
          <p:cNvPr id="2" name="Rectangle 1"/>
          <p:cNvSpPr/>
          <p:nvPr/>
        </p:nvSpPr>
        <p:spPr>
          <a:xfrm>
            <a:off x="651858" y="1677306"/>
            <a:ext cx="10682448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96DC"/>
              </a:buClr>
            </a:pP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The roadmap mirrors the following key areas:</a:t>
            </a:r>
          </a:p>
          <a:p>
            <a:pPr marL="342900" indent="-342900">
              <a:spcAft>
                <a:spcPts val="600"/>
              </a:spcAft>
              <a:buClr>
                <a:srgbClr val="0096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Workforce, demand and culture</a:t>
            </a:r>
          </a:p>
          <a:p>
            <a:pPr marL="342900" indent="-342900">
              <a:spcAft>
                <a:spcPts val="600"/>
              </a:spcAft>
              <a:buClr>
                <a:srgbClr val="0096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Digital technology</a:t>
            </a:r>
          </a:p>
          <a:p>
            <a:pPr marL="342900" indent="-342900">
              <a:spcAft>
                <a:spcPts val="600"/>
              </a:spcAft>
              <a:buClr>
                <a:srgbClr val="0096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Organisation of radiology services</a:t>
            </a:r>
          </a:p>
          <a:p>
            <a:pPr marL="342900" indent="-342900">
              <a:spcAft>
                <a:spcPts val="600"/>
              </a:spcAft>
              <a:buClr>
                <a:srgbClr val="0096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Business information and data </a:t>
            </a:r>
          </a:p>
          <a:p>
            <a:pPr marL="342900" indent="-342900">
              <a:spcAft>
                <a:spcPts val="600"/>
              </a:spcAft>
              <a:buClr>
                <a:srgbClr val="0096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Education and training</a:t>
            </a:r>
          </a:p>
          <a:p>
            <a:pPr marL="342900" indent="-342900">
              <a:spcAft>
                <a:spcPts val="600"/>
              </a:spcAft>
              <a:buClr>
                <a:srgbClr val="0096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Processes.</a:t>
            </a:r>
          </a:p>
          <a:p>
            <a:pPr>
              <a:spcAft>
                <a:spcPts val="600"/>
              </a:spcAft>
              <a:buClr>
                <a:srgbClr val="0096DC"/>
              </a:buClr>
            </a:pPr>
            <a:endParaRPr lang="en-GB" sz="800" dirty="0">
              <a:solidFill>
                <a:srgbClr val="004380"/>
              </a:solidFill>
              <a:latin typeface="Arial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0096DC"/>
              </a:buClr>
            </a:pP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The roadmap defines how the service gets from the current to the future state. Against each collective recommendation, the following information is set out:</a:t>
            </a:r>
          </a:p>
          <a:p>
            <a:pPr marL="342900" indent="-342900">
              <a:spcAft>
                <a:spcPts val="600"/>
              </a:spcAft>
              <a:buClr>
                <a:srgbClr val="0096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A description of the key initiative(s) that will deliver the collective recommendation</a:t>
            </a:r>
          </a:p>
          <a:p>
            <a:pPr marL="342900" indent="-342900">
              <a:spcAft>
                <a:spcPts val="600"/>
              </a:spcAft>
              <a:buClr>
                <a:srgbClr val="0096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Enabling Partner(s) who will support the delivery of the initiatives</a:t>
            </a:r>
          </a:p>
          <a:p>
            <a:pPr marL="342900" indent="-342900">
              <a:spcAft>
                <a:spcPts val="600"/>
              </a:spcAft>
              <a:buClr>
                <a:srgbClr val="0096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4380"/>
                </a:solidFill>
                <a:latin typeface="Arial"/>
                <a:cs typeface="Arial" pitchFamily="34" charset="0"/>
              </a:rPr>
              <a:t>Approximate timescales for delivery.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222" y="1260990"/>
            <a:ext cx="3691874" cy="332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87010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868" y="236964"/>
            <a:ext cx="89126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92869"/>
                </a:solidFill>
                <a:latin typeface="Arial"/>
              </a:rPr>
              <a:t>Transforming Radiology Services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0867" y="1513027"/>
            <a:ext cx="10900910" cy="161505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lvl="1" indent="-342900" algn="just">
              <a:lnSpc>
                <a:spcPct val="115000"/>
              </a:lnSpc>
              <a:buClr>
                <a:srgbClr val="0096DC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4380"/>
                </a:solidFill>
                <a:latin typeface="Arial"/>
                <a:cs typeface="Arial" pitchFamily="34" charset="0"/>
              </a:rPr>
              <a:t>The Programme is looking at areas spanning workforce, technology &amp; innovation and service models.</a:t>
            </a:r>
          </a:p>
          <a:p>
            <a:pPr marL="0" lvl="1" algn="just">
              <a:lnSpc>
                <a:spcPct val="115000"/>
              </a:lnSpc>
              <a:spcAft>
                <a:spcPts val="600"/>
              </a:spcAft>
              <a:buClr>
                <a:srgbClr val="0096DC"/>
              </a:buClr>
              <a:defRPr/>
            </a:pPr>
            <a:endParaRPr lang="en-GB" sz="800" dirty="0">
              <a:solidFill>
                <a:srgbClr val="004380"/>
              </a:solidFill>
              <a:latin typeface="Arial"/>
              <a:cs typeface="Arial" pitchFamily="34" charset="0"/>
            </a:endParaRPr>
          </a:p>
          <a:p>
            <a:pPr marL="342900" lvl="1" indent="-342900" algn="just">
              <a:lnSpc>
                <a:spcPct val="115000"/>
              </a:lnSpc>
              <a:buClr>
                <a:srgbClr val="0096DC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4380"/>
                </a:solidFill>
                <a:latin typeface="Arial"/>
                <a:cs typeface="Arial" pitchFamily="34" charset="0"/>
              </a:rPr>
              <a:t>Phase One laid the foundations to support the delivery of the vision for Radiology in Scotland. </a:t>
            </a:r>
          </a:p>
          <a:p>
            <a:pPr marL="0" lvl="1" algn="just">
              <a:lnSpc>
                <a:spcPct val="115000"/>
              </a:lnSpc>
              <a:spcAft>
                <a:spcPts val="600"/>
              </a:spcAft>
              <a:buClr>
                <a:srgbClr val="0096DC"/>
              </a:buClr>
              <a:defRPr/>
            </a:pPr>
            <a:endParaRPr lang="en-GB" sz="800" dirty="0">
              <a:solidFill>
                <a:srgbClr val="004380"/>
              </a:solidFill>
              <a:latin typeface="Arial"/>
              <a:cs typeface="Arial" pitchFamily="34" charset="0"/>
            </a:endParaRPr>
          </a:p>
          <a:p>
            <a:pPr marL="342900" lvl="1" indent="-342900" algn="just">
              <a:lnSpc>
                <a:spcPct val="115000"/>
              </a:lnSpc>
              <a:spcAft>
                <a:spcPts val="600"/>
              </a:spcAft>
              <a:buClr>
                <a:srgbClr val="0096DC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4380"/>
                </a:solidFill>
                <a:latin typeface="Arial"/>
                <a:cs typeface="Arial" pitchFamily="34" charset="0"/>
              </a:rPr>
              <a:t>Phase Two is building on this.</a:t>
            </a:r>
          </a:p>
          <a:p>
            <a:pPr marL="0" lvl="1">
              <a:lnSpc>
                <a:spcPct val="115000"/>
              </a:lnSpc>
              <a:defRPr/>
            </a:pPr>
            <a:endParaRPr lang="en-GB" sz="300" dirty="0">
              <a:solidFill>
                <a:srgbClr val="00438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000538993"/>
              </p:ext>
            </p:extLst>
          </p:nvPr>
        </p:nvGraphicFramePr>
        <p:xfrm>
          <a:off x="1468129" y="3011829"/>
          <a:ext cx="8285134" cy="3724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Down Arrow 22"/>
          <p:cNvSpPr/>
          <p:nvPr/>
        </p:nvSpPr>
        <p:spPr>
          <a:xfrm>
            <a:off x="5500572" y="2958664"/>
            <a:ext cx="262393" cy="664333"/>
          </a:xfrm>
          <a:prstGeom prst="downArrow">
            <a:avLst/>
          </a:prstGeom>
          <a:solidFill>
            <a:srgbClr val="6B077B"/>
          </a:solidFill>
          <a:ln>
            <a:solidFill>
              <a:srgbClr val="6B07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Arial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859" y="3685213"/>
            <a:ext cx="3691874" cy="332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173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1355</Words>
  <Application>Microsoft Office PowerPoint</Application>
  <PresentationFormat>Widescreen</PresentationFormat>
  <Paragraphs>239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Helvetica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Advancing Practice Goals</vt:lpstr>
      <vt:lpstr>Advancing Practice Training 2021/22</vt:lpstr>
      <vt:lpstr>Advancing Practice Training Next Steps</vt:lpstr>
      <vt:lpstr>Advancing Practice: Radiologist Input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NHS NSS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Paolina Popova</dc:creator>
  <cp:lastModifiedBy>Rachel Hoyland</cp:lastModifiedBy>
  <cp:revision>83</cp:revision>
  <dcterms:created xsi:type="dcterms:W3CDTF">2021-11-03T15:31:49Z</dcterms:created>
  <dcterms:modified xsi:type="dcterms:W3CDTF">2022-01-24T17:49:26Z</dcterms:modified>
</cp:coreProperties>
</file>